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61" r:id="rId2"/>
    <p:sldId id="263" r:id="rId3"/>
    <p:sldId id="264" r:id="rId4"/>
    <p:sldId id="269" r:id="rId5"/>
    <p:sldId id="291" r:id="rId6"/>
    <p:sldId id="265" r:id="rId7"/>
    <p:sldId id="273" r:id="rId8"/>
    <p:sldId id="274" r:id="rId9"/>
    <p:sldId id="303" r:id="rId10"/>
    <p:sldId id="275" r:id="rId11"/>
    <p:sldId id="276" r:id="rId12"/>
    <p:sldId id="292" r:id="rId13"/>
    <p:sldId id="293" r:id="rId14"/>
    <p:sldId id="294" r:id="rId15"/>
    <p:sldId id="295" r:id="rId16"/>
    <p:sldId id="296" r:id="rId17"/>
    <p:sldId id="266" r:id="rId18"/>
    <p:sldId id="277" r:id="rId19"/>
    <p:sldId id="297" r:id="rId20"/>
    <p:sldId id="298" r:id="rId21"/>
    <p:sldId id="304" r:id="rId22"/>
    <p:sldId id="299" r:id="rId23"/>
    <p:sldId id="300" r:id="rId24"/>
    <p:sldId id="301" r:id="rId25"/>
    <p:sldId id="302" r:id="rId26"/>
    <p:sldId id="267" r:id="rId27"/>
    <p:sldId id="305" r:id="rId28"/>
    <p:sldId id="281" r:id="rId29"/>
    <p:sldId id="282" r:id="rId30"/>
    <p:sldId id="283" r:id="rId31"/>
    <p:sldId id="284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mbria Math" panose="02040503050406030204" pitchFamily="18" charset="0"/>
      <p:regular r:id="rId49"/>
    </p:embeddedFont>
    <p:embeddedFont>
      <p:font typeface="微软雅黑" panose="020B0503020204020204" pitchFamily="34" charset="-122"/>
      <p:regular r:id="rId50"/>
      <p:bold r:id="rId51"/>
    </p:embeddedFont>
  </p:embeddedFontLst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3B8"/>
    <a:srgbClr val="2CBEFD"/>
    <a:srgbClr val="9A2424"/>
    <a:srgbClr val="68DB13"/>
    <a:srgbClr val="FF9425"/>
    <a:srgbClr val="FF3399"/>
    <a:srgbClr val="16557F"/>
    <a:srgbClr val="0B83CF"/>
    <a:srgbClr val="29B9FD"/>
    <a:srgbClr val="67C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0BFD8-3EFB-4662-A6C5-0617795C5F14}" type="datetimeFigureOut">
              <a:rPr lang="zh-CN" altLang="en-US" smtClean="0"/>
              <a:t>2022/6/5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D13-0F77-4153-B279-5BD9F682CD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747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33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25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83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751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281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097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00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14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476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698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36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6431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740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780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776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343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917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913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729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391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23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337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70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863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77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210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190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7016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7985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59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8230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999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127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6880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5402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275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22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6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16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777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D13-0F77-4153-B279-5BD9F682CD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6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75606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80952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312091" y="1693889"/>
            <a:ext cx="5973129" cy="347022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472612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2875718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278824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5681931" y="4457801"/>
            <a:ext cx="1310526" cy="341632"/>
          </a:xfrm>
          <a:prstGeom prst="rect">
            <a:avLst/>
          </a:prstGeom>
        </p:spPr>
        <p:txBody>
          <a:bodyPr wrap="square" lIns="0" rIns="0" anchor="ctr" anchorCtr="0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二级目录</a:t>
            </a:r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</p:nvPr>
        </p:nvSpPr>
        <p:spPr>
          <a:xfrm>
            <a:off x="1472612" y="3071818"/>
            <a:ext cx="2519362" cy="535531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一级标题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1472612" y="3607349"/>
            <a:ext cx="2540000" cy="313932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YIJIBIAOTI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472612" y="2128838"/>
            <a:ext cx="3204163" cy="449262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01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1472612" y="2818151"/>
            <a:ext cx="5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1472612" y="4212236"/>
            <a:ext cx="5510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5074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86307" y="247277"/>
            <a:ext cx="711311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lnSpc>
                <a:spcPct val="10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标题样式</a:t>
            </a:r>
          </a:p>
        </p:txBody>
      </p:sp>
    </p:spTree>
    <p:extLst>
      <p:ext uri="{BB962C8B-B14F-4D97-AF65-F5344CB8AC3E}">
        <p14:creationId xmlns:p14="http://schemas.microsoft.com/office/powerpoint/2010/main" val="2684161820"/>
      </p:ext>
    </p:extLst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01123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459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5" r:id="rId5"/>
  </p:sldLayoutIdLst>
  <p:transition spd="slow">
    <p:wipe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0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0.png"/><Relationship Id="rId5" Type="http://schemas.openxmlformats.org/officeDocument/2006/relationships/image" Target="../media/image17.png"/><Relationship Id="rId4" Type="http://schemas.openxmlformats.org/officeDocument/2006/relationships/image" Target="../media/image3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aike.so.com/doc/4933073-5153290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312092" y="0"/>
            <a:ext cx="4379024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文本框 166"/>
          <p:cNvSpPr txBox="1"/>
          <p:nvPr/>
        </p:nvSpPr>
        <p:spPr>
          <a:xfrm>
            <a:off x="1792890" y="4023837"/>
            <a:ext cx="2526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汇报人：黄伟鹏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4E0F67-579F-04DD-EBC5-4724E7EC28D6}"/>
              </a:ext>
            </a:extLst>
          </p:cNvPr>
          <p:cNvSpPr/>
          <p:nvPr/>
        </p:nvSpPr>
        <p:spPr>
          <a:xfrm>
            <a:off x="1198943" y="2602686"/>
            <a:ext cx="953017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zh-CN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智能建筑群体热舒适感知</a:t>
            </a:r>
            <a:endParaRPr lang="zh-CN" altLang="en-US" sz="239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6908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0568A423-8E5B-3B67-76C7-FE692FCD6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20" y="2719613"/>
            <a:ext cx="5445107" cy="2886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A589996-BDE5-5283-7D9D-653696E12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25345"/>
            <a:ext cx="5746336" cy="3074536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8E38513C-2BD6-38AD-4F3F-7A27B0C2A69A}"/>
              </a:ext>
            </a:extLst>
          </p:cNvPr>
          <p:cNvSpPr txBox="1"/>
          <p:nvPr/>
        </p:nvSpPr>
        <p:spPr>
          <a:xfrm>
            <a:off x="308574" y="2058908"/>
            <a:ext cx="5721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热偏好为</a:t>
            </a:r>
            <a:r>
              <a:rPr lang="en-US" altLang="zh-CN" sz="2000" dirty="0"/>
              <a:t>1</a:t>
            </a:r>
            <a:r>
              <a:rPr lang="zh-CN" altLang="en-US" sz="2000" dirty="0"/>
              <a:t>（喜欢冷），感到不舒适时的温度分布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5C257F7-4F97-4DA8-7383-1F53C2A2545B}"/>
              </a:ext>
            </a:extLst>
          </p:cNvPr>
          <p:cNvSpPr txBox="1"/>
          <p:nvPr/>
        </p:nvSpPr>
        <p:spPr>
          <a:xfrm>
            <a:off x="6305196" y="2058908"/>
            <a:ext cx="5721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热偏好为</a:t>
            </a:r>
            <a:r>
              <a:rPr lang="en-US" altLang="zh-CN" sz="2000" dirty="0"/>
              <a:t>3</a:t>
            </a:r>
            <a:r>
              <a:rPr lang="zh-CN" altLang="en-US" sz="2000" dirty="0"/>
              <a:t>（喜欢热），感到不舒适时的温度分布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381A6E7D-4BD4-BE7D-445E-7B3492133D0A}"/>
              </a:ext>
            </a:extLst>
          </p:cNvPr>
          <p:cNvCxnSpPr>
            <a:cxnSpLocks/>
          </p:cNvCxnSpPr>
          <p:nvPr/>
        </p:nvCxnSpPr>
        <p:spPr>
          <a:xfrm>
            <a:off x="1757702" y="2625345"/>
            <a:ext cx="0" cy="36246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箭头: 虚尾 39">
            <a:extLst>
              <a:ext uri="{FF2B5EF4-FFF2-40B4-BE49-F238E27FC236}">
                <a16:creationId xmlns:a16="http://schemas.microsoft.com/office/drawing/2014/main" id="{E4B2A620-9507-CE4A-26FC-51D647E35247}"/>
              </a:ext>
            </a:extLst>
          </p:cNvPr>
          <p:cNvSpPr/>
          <p:nvPr/>
        </p:nvSpPr>
        <p:spPr>
          <a:xfrm>
            <a:off x="1918941" y="5798332"/>
            <a:ext cx="2007910" cy="41478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7284249-D00A-D61A-3F81-44C2C45743C3}"/>
              </a:ext>
            </a:extLst>
          </p:cNvPr>
          <p:cNvCxnSpPr>
            <a:cxnSpLocks/>
          </p:cNvCxnSpPr>
          <p:nvPr/>
        </p:nvCxnSpPr>
        <p:spPr>
          <a:xfrm>
            <a:off x="10733591" y="2459018"/>
            <a:ext cx="0" cy="36246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箭头: 虚尾 42">
            <a:extLst>
              <a:ext uri="{FF2B5EF4-FFF2-40B4-BE49-F238E27FC236}">
                <a16:creationId xmlns:a16="http://schemas.microsoft.com/office/drawing/2014/main" id="{196340C6-037F-FE51-F2C9-7B03B7FB8474}"/>
              </a:ext>
            </a:extLst>
          </p:cNvPr>
          <p:cNvSpPr/>
          <p:nvPr/>
        </p:nvSpPr>
        <p:spPr>
          <a:xfrm rot="10800000">
            <a:off x="8436594" y="5712664"/>
            <a:ext cx="2007910" cy="41478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5925CF9-0821-1F29-BC70-0CCFBF543DD0}"/>
              </a:ext>
            </a:extLst>
          </p:cNvPr>
          <p:cNvSpPr txBox="1"/>
          <p:nvPr/>
        </p:nvSpPr>
        <p:spPr>
          <a:xfrm>
            <a:off x="2082384" y="6249971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25.16</a:t>
            </a:r>
            <a:r>
              <a:rPr lang="zh-CN" altLang="en-US" sz="2000" dirty="0"/>
              <a:t>以上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356D1D5-BB27-7A61-55F1-B5A1B15C2FA3}"/>
              </a:ext>
            </a:extLst>
          </p:cNvPr>
          <p:cNvSpPr txBox="1"/>
          <p:nvPr/>
        </p:nvSpPr>
        <p:spPr>
          <a:xfrm>
            <a:off x="8738262" y="6140228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25.8</a:t>
            </a:r>
            <a:r>
              <a:rPr lang="zh-CN" altLang="en-US" sz="2000" dirty="0"/>
              <a:t>以下</a:t>
            </a:r>
          </a:p>
        </p:txBody>
      </p:sp>
      <p:sp>
        <p:nvSpPr>
          <p:cNvPr id="48" name="标题 1">
            <a:extLst>
              <a:ext uri="{FF2B5EF4-FFF2-40B4-BE49-F238E27FC236}">
                <a16:creationId xmlns:a16="http://schemas.microsoft.com/office/drawing/2014/main" id="{5A4119F1-2AF6-CEA1-490E-E8CC27CB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80" y="433635"/>
            <a:ext cx="7113116" cy="584775"/>
          </a:xfrm>
        </p:spPr>
        <p:txBody>
          <a:bodyPr/>
          <a:lstStyle/>
          <a:p>
            <a:r>
              <a:rPr lang="zh-CN" altLang="en-US" dirty="0"/>
              <a:t>粗略分析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E67982-6A20-3197-063A-BD0CFA76A245}"/>
              </a:ext>
            </a:extLst>
          </p:cNvPr>
          <p:cNvSpPr txBox="1"/>
          <p:nvPr/>
        </p:nvSpPr>
        <p:spPr>
          <a:xfrm>
            <a:off x="3843055" y="1052332"/>
            <a:ext cx="7093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热偏好为</a:t>
            </a:r>
            <a:r>
              <a:rPr lang="en-US" altLang="zh-CN" sz="2000" dirty="0"/>
              <a:t>2</a:t>
            </a:r>
            <a:r>
              <a:rPr lang="zh-CN" altLang="en-US" sz="2000" dirty="0"/>
              <a:t>（喜欢中性）的</a:t>
            </a:r>
            <a:r>
              <a:rPr lang="en-US" altLang="zh-CN" sz="2000" dirty="0"/>
              <a:t>1076</a:t>
            </a:r>
            <a:r>
              <a:rPr lang="zh-CN" altLang="en-US" sz="2000" dirty="0"/>
              <a:t>条数据中</a:t>
            </a:r>
            <a:r>
              <a:rPr lang="zh-CN" altLang="en-US" sz="2000" dirty="0">
                <a:solidFill>
                  <a:srgbClr val="FF0000"/>
                </a:solidFill>
              </a:rPr>
              <a:t>只有两条感到不舒适</a:t>
            </a:r>
          </a:p>
        </p:txBody>
      </p:sp>
    </p:spTree>
    <p:extLst>
      <p:ext uri="{BB962C8B-B14F-4D97-AF65-F5344CB8AC3E}">
        <p14:creationId xmlns:p14="http://schemas.microsoft.com/office/powerpoint/2010/main" val="1798681001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880" y="433635"/>
            <a:ext cx="7113116" cy="584775"/>
          </a:xfrm>
        </p:spPr>
        <p:txBody>
          <a:bodyPr/>
          <a:lstStyle/>
          <a:p>
            <a:r>
              <a:rPr lang="zh-CN" altLang="en-US" dirty="0"/>
              <a:t>猜测：舒适区间较大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C0D7649-8E00-3D89-3C2A-212F3D971C04}"/>
              </a:ext>
            </a:extLst>
          </p:cNvPr>
          <p:cNvCxnSpPr/>
          <p:nvPr/>
        </p:nvCxnSpPr>
        <p:spPr>
          <a:xfrm>
            <a:off x="4166647" y="2139885"/>
            <a:ext cx="0" cy="308256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9623630-CAEC-8D5E-559E-23B852E20C5D}"/>
              </a:ext>
            </a:extLst>
          </p:cNvPr>
          <p:cNvCxnSpPr/>
          <p:nvPr/>
        </p:nvCxnSpPr>
        <p:spPr>
          <a:xfrm>
            <a:off x="7288490" y="2139885"/>
            <a:ext cx="0" cy="308256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3767000-5A3C-4175-6B04-AE45DB98DC1A}"/>
              </a:ext>
            </a:extLst>
          </p:cNvPr>
          <p:cNvSpPr txBox="1"/>
          <p:nvPr/>
        </p:nvSpPr>
        <p:spPr>
          <a:xfrm>
            <a:off x="4344972" y="1678220"/>
            <a:ext cx="2762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室温和相对湿度作用下人的体感温度可能取到的范围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777CA11-12E7-6C30-0AF6-8EA6EF9E24E4}"/>
              </a:ext>
            </a:extLst>
          </p:cNvPr>
          <p:cNvCxnSpPr/>
          <p:nvPr/>
        </p:nvCxnSpPr>
        <p:spPr>
          <a:xfrm>
            <a:off x="1913641" y="3040145"/>
            <a:ext cx="0" cy="2988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DD183C6-418F-93F3-DA9F-FCAC91511810}"/>
              </a:ext>
            </a:extLst>
          </p:cNvPr>
          <p:cNvCxnSpPr/>
          <p:nvPr/>
        </p:nvCxnSpPr>
        <p:spPr>
          <a:xfrm>
            <a:off x="4752680" y="3018150"/>
            <a:ext cx="0" cy="2988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59B1F13-A235-7939-9B02-7011AD311D10}"/>
              </a:ext>
            </a:extLst>
          </p:cNvPr>
          <p:cNvCxnSpPr/>
          <p:nvPr/>
        </p:nvCxnSpPr>
        <p:spPr>
          <a:xfrm>
            <a:off x="6705599" y="3018150"/>
            <a:ext cx="0" cy="2988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9961CDC-B8F3-495A-C93E-6E5F02576DD8}"/>
              </a:ext>
            </a:extLst>
          </p:cNvPr>
          <p:cNvCxnSpPr/>
          <p:nvPr/>
        </p:nvCxnSpPr>
        <p:spPr>
          <a:xfrm>
            <a:off x="9686042" y="3040145"/>
            <a:ext cx="0" cy="2988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5C33CCD-2ED6-3951-0075-DB7C72B109CC}"/>
              </a:ext>
            </a:extLst>
          </p:cNvPr>
          <p:cNvSpPr txBox="1"/>
          <p:nvPr/>
        </p:nvSpPr>
        <p:spPr>
          <a:xfrm>
            <a:off x="1967701" y="5315883"/>
            <a:ext cx="28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热偏好为</a:t>
            </a:r>
            <a:r>
              <a:rPr lang="en-US" altLang="zh-CN" dirty="0"/>
              <a:t>1</a:t>
            </a:r>
            <a:r>
              <a:rPr lang="zh-CN" altLang="en-US" dirty="0"/>
              <a:t>（喜欢冷）的人</a:t>
            </a:r>
            <a:endParaRPr lang="en-US" altLang="zh-CN" dirty="0"/>
          </a:p>
          <a:p>
            <a:pPr algn="ctr"/>
            <a:r>
              <a:rPr lang="zh-CN" altLang="en-US" dirty="0"/>
              <a:t>的舒适区间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2BA0F9-49C5-7B81-B207-02EAC475D7E6}"/>
              </a:ext>
            </a:extLst>
          </p:cNvPr>
          <p:cNvSpPr txBox="1"/>
          <p:nvPr/>
        </p:nvSpPr>
        <p:spPr>
          <a:xfrm>
            <a:off x="6779094" y="5375336"/>
            <a:ext cx="28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热偏好为</a:t>
            </a:r>
            <a:r>
              <a:rPr lang="en-US" altLang="zh-CN" dirty="0"/>
              <a:t>3</a:t>
            </a:r>
            <a:r>
              <a:rPr lang="zh-CN" altLang="en-US" dirty="0"/>
              <a:t>（喜欢热）的人</a:t>
            </a:r>
            <a:endParaRPr lang="en-US" altLang="zh-CN" dirty="0"/>
          </a:p>
          <a:p>
            <a:pPr algn="ctr"/>
            <a:r>
              <a:rPr lang="zh-CN" altLang="en-US" dirty="0"/>
              <a:t>的舒适区间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2B6829E-9892-5040-4C3E-81D9D536E5F4}"/>
              </a:ext>
            </a:extLst>
          </p:cNvPr>
          <p:cNvCxnSpPr/>
          <p:nvPr/>
        </p:nvCxnSpPr>
        <p:spPr>
          <a:xfrm>
            <a:off x="1159497" y="3516198"/>
            <a:ext cx="95587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16E33D-97B0-B917-8790-208668BD458B}"/>
                  </a:ext>
                </a:extLst>
              </p:cNvPr>
              <p:cNvSpPr txBox="1"/>
              <p:nvPr/>
            </p:nvSpPr>
            <p:spPr>
              <a:xfrm>
                <a:off x="7469956" y="3622920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16E33D-97B0-B917-8790-208668BD4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956" y="3622920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170755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C0D7649-8E00-3D89-3C2A-212F3D971C04}"/>
              </a:ext>
            </a:extLst>
          </p:cNvPr>
          <p:cNvCxnSpPr/>
          <p:nvPr/>
        </p:nvCxnSpPr>
        <p:spPr>
          <a:xfrm>
            <a:off x="4166647" y="2139885"/>
            <a:ext cx="0" cy="308256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9623630-CAEC-8D5E-559E-23B852E20C5D}"/>
              </a:ext>
            </a:extLst>
          </p:cNvPr>
          <p:cNvCxnSpPr/>
          <p:nvPr/>
        </p:nvCxnSpPr>
        <p:spPr>
          <a:xfrm>
            <a:off x="7288490" y="2139885"/>
            <a:ext cx="0" cy="308256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3767000-5A3C-4175-6B04-AE45DB98DC1A}"/>
              </a:ext>
            </a:extLst>
          </p:cNvPr>
          <p:cNvSpPr txBox="1"/>
          <p:nvPr/>
        </p:nvSpPr>
        <p:spPr>
          <a:xfrm>
            <a:off x="4344972" y="1678220"/>
            <a:ext cx="2762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室温和相对湿度作用下人的体感温度可能取到的范围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777CA11-12E7-6C30-0AF6-8EA6EF9E24E4}"/>
              </a:ext>
            </a:extLst>
          </p:cNvPr>
          <p:cNvCxnSpPr/>
          <p:nvPr/>
        </p:nvCxnSpPr>
        <p:spPr>
          <a:xfrm>
            <a:off x="3544478" y="2717736"/>
            <a:ext cx="0" cy="2988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DD183C6-418F-93F3-DA9F-FCAC91511810}"/>
              </a:ext>
            </a:extLst>
          </p:cNvPr>
          <p:cNvCxnSpPr/>
          <p:nvPr/>
        </p:nvCxnSpPr>
        <p:spPr>
          <a:xfrm>
            <a:off x="7920086" y="2717736"/>
            <a:ext cx="0" cy="2988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5C33CCD-2ED6-3951-0075-DB7C72B109CC}"/>
              </a:ext>
            </a:extLst>
          </p:cNvPr>
          <p:cNvSpPr txBox="1"/>
          <p:nvPr/>
        </p:nvSpPr>
        <p:spPr>
          <a:xfrm>
            <a:off x="4176074" y="5285696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热偏好为</a:t>
            </a:r>
            <a:r>
              <a:rPr lang="en-US" altLang="zh-CN" dirty="0"/>
              <a:t>2</a:t>
            </a:r>
            <a:r>
              <a:rPr lang="zh-CN" altLang="en-US" dirty="0"/>
              <a:t>的人的舒适区间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2B6829E-9892-5040-4C3E-81D9D536E5F4}"/>
              </a:ext>
            </a:extLst>
          </p:cNvPr>
          <p:cNvCxnSpPr/>
          <p:nvPr/>
        </p:nvCxnSpPr>
        <p:spPr>
          <a:xfrm>
            <a:off x="1159497" y="3516198"/>
            <a:ext cx="95587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16E33D-97B0-B917-8790-208668BD458B}"/>
                  </a:ext>
                </a:extLst>
              </p:cNvPr>
              <p:cNvSpPr txBox="1"/>
              <p:nvPr/>
            </p:nvSpPr>
            <p:spPr>
              <a:xfrm>
                <a:off x="7469956" y="3622920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16E33D-97B0-B917-8790-208668BD4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956" y="3622920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AF0A2098-42BE-6BCB-5494-0FB1F99A4BCB}"/>
              </a:ext>
            </a:extLst>
          </p:cNvPr>
          <p:cNvSpPr txBox="1"/>
          <p:nvPr/>
        </p:nvSpPr>
        <p:spPr>
          <a:xfrm>
            <a:off x="7616072" y="1060083"/>
            <a:ext cx="3781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可认为热偏好为</a:t>
            </a:r>
            <a:r>
              <a:rPr lang="en-US" altLang="zh-CN" dirty="0"/>
              <a:t>2</a:t>
            </a:r>
            <a:r>
              <a:rPr lang="zh-CN" altLang="en-US" dirty="0"/>
              <a:t>的人总是感到舒适</a:t>
            </a:r>
            <a:endParaRPr lang="en-US" altLang="zh-CN" dirty="0"/>
          </a:p>
          <a:p>
            <a:r>
              <a:rPr lang="zh-CN" altLang="en-US" dirty="0"/>
              <a:t>只需重点讨论热偏好为</a:t>
            </a:r>
            <a:r>
              <a:rPr lang="en-US" altLang="zh-CN" dirty="0"/>
              <a:t>1,3</a:t>
            </a:r>
            <a:r>
              <a:rPr lang="zh-CN" altLang="en-US" dirty="0"/>
              <a:t>的人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96B608E5-24AA-9255-A169-9D41BCA2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80" y="433635"/>
            <a:ext cx="7113116" cy="584775"/>
          </a:xfrm>
        </p:spPr>
        <p:txBody>
          <a:bodyPr/>
          <a:lstStyle/>
          <a:p>
            <a:r>
              <a:rPr lang="zh-CN" altLang="en-US" dirty="0"/>
              <a:t>猜测：舒适区间较大</a:t>
            </a:r>
          </a:p>
        </p:txBody>
      </p:sp>
    </p:spTree>
    <p:extLst>
      <p:ext uri="{BB962C8B-B14F-4D97-AF65-F5344CB8AC3E}">
        <p14:creationId xmlns:p14="http://schemas.microsoft.com/office/powerpoint/2010/main" val="2050363093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C0D7649-8E00-3D89-3C2A-212F3D971C04}"/>
              </a:ext>
            </a:extLst>
          </p:cNvPr>
          <p:cNvCxnSpPr/>
          <p:nvPr/>
        </p:nvCxnSpPr>
        <p:spPr>
          <a:xfrm>
            <a:off x="4166647" y="2139885"/>
            <a:ext cx="0" cy="308256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9623630-CAEC-8D5E-559E-23B852E20C5D}"/>
              </a:ext>
            </a:extLst>
          </p:cNvPr>
          <p:cNvCxnSpPr/>
          <p:nvPr/>
        </p:nvCxnSpPr>
        <p:spPr>
          <a:xfrm>
            <a:off x="7288490" y="2139885"/>
            <a:ext cx="0" cy="308256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3767000-5A3C-4175-6B04-AE45DB98DC1A}"/>
              </a:ext>
            </a:extLst>
          </p:cNvPr>
          <p:cNvSpPr txBox="1"/>
          <p:nvPr/>
        </p:nvSpPr>
        <p:spPr>
          <a:xfrm>
            <a:off x="4344972" y="1678220"/>
            <a:ext cx="2762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室温和相对湿度作用下人的体感温度可能取到的范围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777CA11-12E7-6C30-0AF6-8EA6EF9E24E4}"/>
              </a:ext>
            </a:extLst>
          </p:cNvPr>
          <p:cNvCxnSpPr/>
          <p:nvPr/>
        </p:nvCxnSpPr>
        <p:spPr>
          <a:xfrm>
            <a:off x="1913641" y="3040145"/>
            <a:ext cx="0" cy="2988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DD183C6-418F-93F3-DA9F-FCAC91511810}"/>
              </a:ext>
            </a:extLst>
          </p:cNvPr>
          <p:cNvCxnSpPr/>
          <p:nvPr/>
        </p:nvCxnSpPr>
        <p:spPr>
          <a:xfrm>
            <a:off x="4752680" y="3018150"/>
            <a:ext cx="0" cy="2988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59B1F13-A235-7939-9B02-7011AD311D10}"/>
              </a:ext>
            </a:extLst>
          </p:cNvPr>
          <p:cNvCxnSpPr/>
          <p:nvPr/>
        </p:nvCxnSpPr>
        <p:spPr>
          <a:xfrm>
            <a:off x="6705599" y="3018150"/>
            <a:ext cx="0" cy="2988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9961CDC-B8F3-495A-C93E-6E5F02576DD8}"/>
              </a:ext>
            </a:extLst>
          </p:cNvPr>
          <p:cNvCxnSpPr/>
          <p:nvPr/>
        </p:nvCxnSpPr>
        <p:spPr>
          <a:xfrm>
            <a:off x="9686042" y="3040145"/>
            <a:ext cx="0" cy="29882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5C33CCD-2ED6-3951-0075-DB7C72B109CC}"/>
              </a:ext>
            </a:extLst>
          </p:cNvPr>
          <p:cNvSpPr txBox="1"/>
          <p:nvPr/>
        </p:nvSpPr>
        <p:spPr>
          <a:xfrm>
            <a:off x="1967701" y="5315883"/>
            <a:ext cx="28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热偏好为</a:t>
            </a:r>
            <a:r>
              <a:rPr lang="en-US" altLang="zh-CN" dirty="0"/>
              <a:t>1</a:t>
            </a:r>
            <a:r>
              <a:rPr lang="zh-CN" altLang="en-US" dirty="0"/>
              <a:t>（喜欢冷）的人</a:t>
            </a:r>
            <a:endParaRPr lang="en-US" altLang="zh-CN" dirty="0"/>
          </a:p>
          <a:p>
            <a:pPr algn="ctr"/>
            <a:r>
              <a:rPr lang="zh-CN" altLang="en-US" dirty="0"/>
              <a:t>的舒适区间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2BA0F9-49C5-7B81-B207-02EAC475D7E6}"/>
              </a:ext>
            </a:extLst>
          </p:cNvPr>
          <p:cNvSpPr txBox="1"/>
          <p:nvPr/>
        </p:nvSpPr>
        <p:spPr>
          <a:xfrm>
            <a:off x="6779094" y="5375336"/>
            <a:ext cx="2858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热偏好为</a:t>
            </a:r>
            <a:r>
              <a:rPr lang="en-US" altLang="zh-CN" dirty="0"/>
              <a:t>3</a:t>
            </a:r>
            <a:r>
              <a:rPr lang="zh-CN" altLang="en-US" dirty="0"/>
              <a:t>（喜欢热）的人</a:t>
            </a:r>
            <a:endParaRPr lang="en-US" altLang="zh-CN" dirty="0"/>
          </a:p>
          <a:p>
            <a:pPr algn="ctr"/>
            <a:r>
              <a:rPr lang="zh-CN" altLang="en-US" dirty="0"/>
              <a:t>的舒适区间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2B6829E-9892-5040-4C3E-81D9D536E5F4}"/>
              </a:ext>
            </a:extLst>
          </p:cNvPr>
          <p:cNvCxnSpPr/>
          <p:nvPr/>
        </p:nvCxnSpPr>
        <p:spPr>
          <a:xfrm>
            <a:off x="1159497" y="3516198"/>
            <a:ext cx="95587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16E33D-97B0-B917-8790-208668BD458B}"/>
                  </a:ext>
                </a:extLst>
              </p:cNvPr>
              <p:cNvSpPr txBox="1"/>
              <p:nvPr/>
            </p:nvSpPr>
            <p:spPr>
              <a:xfrm>
                <a:off x="7469956" y="3622920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8816E33D-97B0-B917-8790-208668BD4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956" y="3622920"/>
                <a:ext cx="609442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箭头: 虚尾 38">
            <a:extLst>
              <a:ext uri="{FF2B5EF4-FFF2-40B4-BE49-F238E27FC236}">
                <a16:creationId xmlns:a16="http://schemas.microsoft.com/office/drawing/2014/main" id="{C472B5DD-147B-BBCA-70AA-2E35594CF01A}"/>
              </a:ext>
            </a:extLst>
          </p:cNvPr>
          <p:cNvSpPr/>
          <p:nvPr/>
        </p:nvSpPr>
        <p:spPr>
          <a:xfrm rot="1147807">
            <a:off x="2560645" y="2748071"/>
            <a:ext cx="2007910" cy="41478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箭头: 虚尾 39">
            <a:extLst>
              <a:ext uri="{FF2B5EF4-FFF2-40B4-BE49-F238E27FC236}">
                <a16:creationId xmlns:a16="http://schemas.microsoft.com/office/drawing/2014/main" id="{9BC70CDA-CAC5-E436-0356-E4A0C18477E2}"/>
              </a:ext>
            </a:extLst>
          </p:cNvPr>
          <p:cNvSpPr/>
          <p:nvPr/>
        </p:nvSpPr>
        <p:spPr>
          <a:xfrm rot="9246296">
            <a:off x="6830866" y="2706946"/>
            <a:ext cx="2007910" cy="41478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A84952-0CB9-B6DF-4B8F-E4474A3E9762}"/>
              </a:ext>
            </a:extLst>
          </p:cNvPr>
          <p:cNvSpPr txBox="1"/>
          <p:nvPr/>
        </p:nvSpPr>
        <p:spPr>
          <a:xfrm>
            <a:off x="1449960" y="204328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只需关注舒适区间上限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D97C438-2D1E-0D25-2A00-58E1E171AB1B}"/>
              </a:ext>
            </a:extLst>
          </p:cNvPr>
          <p:cNvSpPr txBox="1"/>
          <p:nvPr/>
        </p:nvSpPr>
        <p:spPr>
          <a:xfrm>
            <a:off x="7469956" y="195521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只需关注舒适区间下限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F6D0CBE9-DED7-C3E9-53BF-23FE9C56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880" y="433635"/>
            <a:ext cx="7113116" cy="584775"/>
          </a:xfrm>
        </p:spPr>
        <p:txBody>
          <a:bodyPr/>
          <a:lstStyle/>
          <a:p>
            <a:r>
              <a:rPr lang="zh-CN" altLang="en-US" dirty="0"/>
              <a:t>猜测：舒适区间较大</a:t>
            </a:r>
          </a:p>
        </p:txBody>
      </p:sp>
    </p:spTree>
    <p:extLst>
      <p:ext uri="{BB962C8B-B14F-4D97-AF65-F5344CB8AC3E}">
        <p14:creationId xmlns:p14="http://schemas.microsoft.com/office/powerpoint/2010/main" val="3939037005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D15F199-53BF-9830-63D6-937EE2C814C0}"/>
                  </a:ext>
                </a:extLst>
              </p:cNvPr>
              <p:cNvSpPr txBox="1"/>
              <p:nvPr/>
            </p:nvSpPr>
            <p:spPr>
              <a:xfrm>
                <a:off x="2609731" y="1361046"/>
                <a:ext cx="5259966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，热偏好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1  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绿色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红色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D15F199-53BF-9830-63D6-937EE2C81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731" y="1361046"/>
                <a:ext cx="5259966" cy="9592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>
            <a:extLst>
              <a:ext uri="{FF2B5EF4-FFF2-40B4-BE49-F238E27FC236}">
                <a16:creationId xmlns:a16="http://schemas.microsoft.com/office/drawing/2014/main" id="{8239D720-A87A-84BF-834F-DD34EE62A0EB}"/>
              </a:ext>
            </a:extLst>
          </p:cNvPr>
          <p:cNvSpPr txBox="1">
            <a:spLocks/>
          </p:cNvSpPr>
          <p:nvPr/>
        </p:nvSpPr>
        <p:spPr>
          <a:xfrm>
            <a:off x="1376880" y="433635"/>
            <a:ext cx="711311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模型改进（以热偏好</a:t>
            </a:r>
            <a:r>
              <a:rPr lang="en-US" altLang="zh-CN" dirty="0"/>
              <a:t>3</a:t>
            </a:r>
            <a:r>
              <a:rPr lang="zh-CN" altLang="en-US" dirty="0"/>
              <a:t>为例）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F2F01CA-921E-1EF0-3A21-DE59C824F4CF}"/>
                  </a:ext>
                </a:extLst>
              </p:cNvPr>
              <p:cNvSpPr txBox="1"/>
              <p:nvPr/>
            </p:nvSpPr>
            <p:spPr>
              <a:xfrm>
                <a:off x="2357565" y="2596937"/>
                <a:ext cx="6094428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1  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绿色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𝑙𝑛𝐻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红色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𝑙𝑛𝐻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F2F01CA-921E-1EF0-3A21-DE59C824F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565" y="2596937"/>
                <a:ext cx="6094428" cy="1051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虚尾 12">
            <a:extLst>
              <a:ext uri="{FF2B5EF4-FFF2-40B4-BE49-F238E27FC236}">
                <a16:creationId xmlns:a16="http://schemas.microsoft.com/office/drawing/2014/main" id="{4C1D9A3A-AA81-FAE5-E6B7-13A02E08A537}"/>
              </a:ext>
            </a:extLst>
          </p:cNvPr>
          <p:cNvSpPr/>
          <p:nvPr/>
        </p:nvSpPr>
        <p:spPr>
          <a:xfrm>
            <a:off x="1403100" y="2915332"/>
            <a:ext cx="821115" cy="41478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0A8059C-9951-1BF3-CCF3-96C8180A683B}"/>
                  </a:ext>
                </a:extLst>
              </p:cNvPr>
              <p:cNvSpPr txBox="1"/>
              <p:nvPr/>
            </p:nvSpPr>
            <p:spPr>
              <a:xfrm>
                <a:off x="1848221" y="3905686"/>
                <a:ext cx="711311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1  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绿色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𝑙𝑛𝐻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红色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𝑙𝑛𝐻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0A8059C-9951-1BF3-CCF3-96C8180A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221" y="3905686"/>
                <a:ext cx="7113116" cy="10515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5E84948-6DFB-90F9-441A-F35323D11924}"/>
                  </a:ext>
                </a:extLst>
              </p:cNvPr>
              <p:cNvSpPr txBox="1"/>
              <p:nvPr/>
            </p:nvSpPr>
            <p:spPr>
              <a:xfrm>
                <a:off x="1403100" y="5095034"/>
                <a:ext cx="711311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1  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绿色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红色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5E84948-6DFB-90F9-441A-F35323D11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100" y="5095034"/>
                <a:ext cx="7113116" cy="10515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箭头: 虚尾 15">
            <a:extLst>
              <a:ext uri="{FF2B5EF4-FFF2-40B4-BE49-F238E27FC236}">
                <a16:creationId xmlns:a16="http://schemas.microsoft.com/office/drawing/2014/main" id="{4D4604D1-BCCC-4BA5-A128-AB6BAC193DF0}"/>
              </a:ext>
            </a:extLst>
          </p:cNvPr>
          <p:cNvSpPr/>
          <p:nvPr/>
        </p:nvSpPr>
        <p:spPr>
          <a:xfrm>
            <a:off x="1376880" y="4224081"/>
            <a:ext cx="821115" cy="41478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虚尾 16">
            <a:extLst>
              <a:ext uri="{FF2B5EF4-FFF2-40B4-BE49-F238E27FC236}">
                <a16:creationId xmlns:a16="http://schemas.microsoft.com/office/drawing/2014/main" id="{56C6345C-C8D3-D379-198A-B2CFF9227182}"/>
              </a:ext>
            </a:extLst>
          </p:cNvPr>
          <p:cNvSpPr/>
          <p:nvPr/>
        </p:nvSpPr>
        <p:spPr>
          <a:xfrm>
            <a:off x="1437663" y="5413429"/>
            <a:ext cx="821115" cy="41478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A6580A-FFFE-3D66-B94B-B310FBFB8944}"/>
              </a:ext>
            </a:extLst>
          </p:cNvPr>
          <p:cNvSpPr txBox="1"/>
          <p:nvPr/>
        </p:nvSpPr>
        <p:spPr>
          <a:xfrm>
            <a:off x="7898169" y="5413429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设</a:t>
            </a:r>
            <a:r>
              <a:rPr lang="en-US" altLang="zh-CN" sz="2400" dirty="0" err="1"/>
              <a:t>lnH</a:t>
            </a:r>
            <a:r>
              <a:rPr lang="en-US" altLang="zh-CN" sz="2400" dirty="0"/>
              <a:t>=A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2020253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1818BC9-74C2-0907-A0A9-10A509AF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3" y="2389358"/>
            <a:ext cx="5677455" cy="389706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EE8DF6-3A33-1D40-95B7-60B9557F0C25}"/>
              </a:ext>
            </a:extLst>
          </p:cNvPr>
          <p:cNvSpPr txBox="1"/>
          <p:nvPr/>
        </p:nvSpPr>
        <p:spPr>
          <a:xfrm>
            <a:off x="1478842" y="1838226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热偏好为</a:t>
            </a:r>
            <a:r>
              <a:rPr lang="en-US" altLang="zh-CN" sz="2400" dirty="0"/>
              <a:t>3</a:t>
            </a:r>
            <a:r>
              <a:rPr lang="zh-CN" altLang="en-US" sz="2400" dirty="0"/>
              <a:t>（喜欢热）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8E89D6-FE2D-D3F4-3F03-C66D44CA2463}"/>
              </a:ext>
            </a:extLst>
          </p:cNvPr>
          <p:cNvSpPr txBox="1"/>
          <p:nvPr/>
        </p:nvSpPr>
        <p:spPr>
          <a:xfrm>
            <a:off x="7684416" y="1838226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热偏好为</a:t>
            </a:r>
            <a:r>
              <a:rPr lang="en-US" altLang="zh-CN" sz="2400" dirty="0"/>
              <a:t>1</a:t>
            </a:r>
            <a:r>
              <a:rPr lang="zh-CN" altLang="en-US" sz="2400" dirty="0"/>
              <a:t>（喜欢冷）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D603D33-E04D-2684-55CC-6F6B1AADB3CB}"/>
              </a:ext>
            </a:extLst>
          </p:cNvPr>
          <p:cNvSpPr txBox="1">
            <a:spLocks/>
          </p:cNvSpPr>
          <p:nvPr/>
        </p:nvSpPr>
        <p:spPr>
          <a:xfrm>
            <a:off x="1390642" y="546997"/>
            <a:ext cx="7113116" cy="830997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/>
              <a:t>温度</a:t>
            </a:r>
            <a:r>
              <a:rPr lang="en-US" altLang="zh-CN" sz="2400" dirty="0"/>
              <a:t>T</a:t>
            </a:r>
            <a:r>
              <a:rPr lang="zh-CN" altLang="en-US" sz="2400" dirty="0"/>
              <a:t>为纵坐标，相对湿度</a:t>
            </a:r>
            <a:r>
              <a:rPr lang="en-US" altLang="zh-CN" sz="2400" dirty="0"/>
              <a:t>H</a:t>
            </a:r>
            <a:r>
              <a:rPr lang="zh-CN" altLang="en-US" sz="2400" dirty="0"/>
              <a:t>的</a:t>
            </a:r>
            <a:r>
              <a:rPr lang="en-US" altLang="zh-CN" sz="2400" dirty="0"/>
              <a:t>ln</a:t>
            </a:r>
            <a:r>
              <a:rPr lang="zh-CN" altLang="en-US" sz="2400" dirty="0"/>
              <a:t>值为横坐标，但二者均为自变量，点的颜色（舒适度）才是因变量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8A7B73-25AD-4B02-A3C0-EDAEA4AB2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923" y="2389358"/>
            <a:ext cx="5196091" cy="38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6203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8239D720-A87A-84BF-834F-DD34EE62A0EB}"/>
              </a:ext>
            </a:extLst>
          </p:cNvPr>
          <p:cNvSpPr txBox="1">
            <a:spLocks/>
          </p:cNvSpPr>
          <p:nvPr/>
        </p:nvSpPr>
        <p:spPr>
          <a:xfrm>
            <a:off x="1376880" y="433635"/>
            <a:ext cx="7113116" cy="58477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模型改进（以热偏好</a:t>
            </a:r>
            <a:r>
              <a:rPr lang="en-US" altLang="zh-CN" dirty="0"/>
              <a:t>3</a:t>
            </a:r>
            <a:r>
              <a:rPr lang="zh-CN" altLang="en-US" dirty="0"/>
              <a:t>为例）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5E84948-6DFB-90F9-441A-F35323D11924}"/>
                  </a:ext>
                </a:extLst>
              </p:cNvPr>
              <p:cNvSpPr txBox="1"/>
              <p:nvPr/>
            </p:nvSpPr>
            <p:spPr>
              <a:xfrm>
                <a:off x="1376880" y="1569410"/>
                <a:ext cx="7113116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1  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绿色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红色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5E84948-6DFB-90F9-441A-F35323D11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880" y="1569410"/>
                <a:ext cx="7113116" cy="1051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虚尾 16">
            <a:extLst>
              <a:ext uri="{FF2B5EF4-FFF2-40B4-BE49-F238E27FC236}">
                <a16:creationId xmlns:a16="http://schemas.microsoft.com/office/drawing/2014/main" id="{56C6345C-C8D3-D379-198A-B2CFF9227182}"/>
              </a:ext>
            </a:extLst>
          </p:cNvPr>
          <p:cNvSpPr/>
          <p:nvPr/>
        </p:nvSpPr>
        <p:spPr>
          <a:xfrm>
            <a:off x="772582" y="3419255"/>
            <a:ext cx="821115" cy="41478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A6580A-FFFE-3D66-B94B-B310FBFB8944}"/>
              </a:ext>
            </a:extLst>
          </p:cNvPr>
          <p:cNvSpPr txBox="1"/>
          <p:nvPr/>
        </p:nvSpPr>
        <p:spPr>
          <a:xfrm>
            <a:off x="2310348" y="475861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增设无法判断的灰色地带，无法判断的原因是参数不足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39A70B-E40F-0870-049F-33426437A8A7}"/>
                  </a:ext>
                </a:extLst>
              </p:cNvPr>
              <p:cNvSpPr txBox="1"/>
              <p:nvPr/>
            </p:nvSpPr>
            <p:spPr>
              <a:xfrm>
                <a:off x="259803" y="2896701"/>
                <a:ext cx="11932197" cy="1459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1   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绿色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无法判断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绿红</m:t>
                                  </m:r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夹杂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红色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B39A70B-E40F-0870-049F-33426437A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03" y="2896701"/>
                <a:ext cx="11932197" cy="1459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BB536471-E3D8-71BF-C00A-9E243178FFF6}"/>
              </a:ext>
            </a:extLst>
          </p:cNvPr>
          <p:cNvSpPr txBox="1"/>
          <p:nvPr/>
        </p:nvSpPr>
        <p:spPr>
          <a:xfrm>
            <a:off x="702567" y="5458119"/>
            <a:ext cx="1078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模型优点：可通过两个自变量</a:t>
            </a:r>
            <a:r>
              <a:rPr lang="en-US" altLang="zh-CN" sz="2400" dirty="0"/>
              <a:t>T,A</a:t>
            </a:r>
            <a:r>
              <a:rPr lang="zh-CN" altLang="en-US" sz="2400" dirty="0"/>
              <a:t>之间的关系直接得出因变量（舒适度）的情况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CF21F52-761A-D1FD-25D3-9EEB69C99FEE}"/>
                  </a:ext>
                </a:extLst>
              </p:cNvPr>
              <p:cNvSpPr txBox="1"/>
              <p:nvPr/>
            </p:nvSpPr>
            <p:spPr>
              <a:xfrm>
                <a:off x="3494992" y="6090980"/>
                <a:ext cx="609442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问题：如何确定一个人的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/>
                  <a:t>、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dirty="0"/>
                  <a:t>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dirty="0"/>
                  <a:t>？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CF21F52-761A-D1FD-25D3-9EEB69C99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992" y="6090980"/>
                <a:ext cx="6094428" cy="461665"/>
              </a:xfrm>
              <a:prstGeom prst="rect">
                <a:avLst/>
              </a:prstGeom>
              <a:blipFill>
                <a:blip r:embed="rId5"/>
                <a:stretch>
                  <a:fillRect l="-150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608720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1472612" y="2729205"/>
            <a:ext cx="3730984" cy="1588127"/>
          </a:xfrm>
        </p:spPr>
        <p:txBody>
          <a:bodyPr/>
          <a:lstStyle/>
          <a:p>
            <a:r>
              <a:rPr lang="zh-CN" altLang="en-US" sz="5400" dirty="0"/>
              <a:t>模型实现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407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4904" y="396982"/>
            <a:ext cx="8021643" cy="1077218"/>
          </a:xfrm>
        </p:spPr>
        <p:txBody>
          <a:bodyPr/>
          <a:lstStyle/>
          <a:p>
            <a:r>
              <a:rPr lang="zh-CN" altLang="en-US" dirty="0"/>
              <a:t>确定数学规划：以热偏好</a:t>
            </a:r>
            <a:r>
              <a:rPr lang="en-US" altLang="zh-CN" dirty="0"/>
              <a:t>3</a:t>
            </a:r>
            <a:r>
              <a:rPr lang="zh-CN" altLang="en-US" dirty="0"/>
              <a:t>为例（喜欢热）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CD116F-CEC0-C4E3-3845-C61F4C760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60" y="1814323"/>
            <a:ext cx="5677455" cy="389706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1DA9164-73BE-F9E2-218F-2FF489154F13}"/>
              </a:ext>
            </a:extLst>
          </p:cNvPr>
          <p:cNvSpPr txBox="1"/>
          <p:nvPr/>
        </p:nvSpPr>
        <p:spPr>
          <a:xfrm>
            <a:off x="6940646" y="1796892"/>
            <a:ext cx="453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目标：确定两条直线（相互平行），使模型的正确率达到最高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FD12F0-7680-5F62-A9CE-7D20C769EB89}"/>
              </a:ext>
            </a:extLst>
          </p:cNvPr>
          <p:cNvSpPr txBox="1"/>
          <p:nvPr/>
        </p:nvSpPr>
        <p:spPr>
          <a:xfrm>
            <a:off x="6940645" y="3013501"/>
            <a:ext cx="4534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需指出，温度与湿度均为自变量，无法使用回归分析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86E937D-B042-5425-8B78-950DBA8ABDBE}"/>
              </a:ext>
            </a:extLst>
          </p:cNvPr>
          <p:cNvSpPr txBox="1"/>
          <p:nvPr/>
        </p:nvSpPr>
        <p:spPr>
          <a:xfrm>
            <a:off x="6940644" y="4413412"/>
            <a:ext cx="4534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正确率如何定义？</a:t>
            </a:r>
          </a:p>
        </p:txBody>
      </p:sp>
    </p:spTree>
    <p:extLst>
      <p:ext uri="{BB962C8B-B14F-4D97-AF65-F5344CB8AC3E}">
        <p14:creationId xmlns:p14="http://schemas.microsoft.com/office/powerpoint/2010/main" val="4118890804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3CD116F-CEC0-C4E3-3845-C61F4C760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60" y="1814323"/>
            <a:ext cx="5677455" cy="389706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86E937D-B042-5425-8B78-950DBA8ABDBE}"/>
              </a:ext>
            </a:extLst>
          </p:cNvPr>
          <p:cNvSpPr txBox="1"/>
          <p:nvPr/>
        </p:nvSpPr>
        <p:spPr>
          <a:xfrm>
            <a:off x="6688361" y="3881385"/>
            <a:ext cx="4534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在追求高正确率的过程中，由于灰色地带的存在，会出现预测率过低的情况，故应将预测率设置为约束条件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BBFB38-1A7A-A6CD-DE83-A4467BBC89DC}"/>
              </a:ext>
            </a:extLst>
          </p:cNvPr>
          <p:cNvSpPr txBox="1"/>
          <p:nvPr/>
        </p:nvSpPr>
        <p:spPr>
          <a:xfrm>
            <a:off x="717060" y="305966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a1</a:t>
            </a:r>
            <a:r>
              <a:rPr lang="zh-CN" altLang="en-US" b="1" dirty="0">
                <a:solidFill>
                  <a:srgbClr val="FF0000"/>
                </a:solidFill>
              </a:rPr>
              <a:t>（红点数量）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8309FC-591D-8930-7CD7-E34BB363F99A}"/>
              </a:ext>
            </a:extLst>
          </p:cNvPr>
          <p:cNvSpPr txBox="1"/>
          <p:nvPr/>
        </p:nvSpPr>
        <p:spPr>
          <a:xfrm>
            <a:off x="2801899" y="215005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b1</a:t>
            </a:r>
            <a:r>
              <a:rPr lang="zh-CN" altLang="en-US" b="1" dirty="0">
                <a:solidFill>
                  <a:srgbClr val="00B050"/>
                </a:solidFill>
              </a:rPr>
              <a:t>（绿点数量）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2AC736-9104-E2A3-192E-EBF4E9A70239}"/>
              </a:ext>
            </a:extLst>
          </p:cNvPr>
          <p:cNvSpPr txBox="1"/>
          <p:nvPr/>
        </p:nvSpPr>
        <p:spPr>
          <a:xfrm>
            <a:off x="969346" y="3930721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a3</a:t>
            </a:r>
            <a:r>
              <a:rPr lang="zh-CN" altLang="en-US" b="1" dirty="0">
                <a:solidFill>
                  <a:srgbClr val="FF0000"/>
                </a:solidFill>
              </a:rPr>
              <a:t>（红点数量）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509C09E-4782-E316-12D9-3939F109C68E}"/>
              </a:ext>
            </a:extLst>
          </p:cNvPr>
          <p:cNvSpPr txBox="1"/>
          <p:nvPr/>
        </p:nvSpPr>
        <p:spPr>
          <a:xfrm>
            <a:off x="1633336" y="4979143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a3</a:t>
            </a:r>
            <a:r>
              <a:rPr lang="zh-CN" altLang="en-US" b="1" dirty="0">
                <a:solidFill>
                  <a:srgbClr val="FF0000"/>
                </a:solidFill>
              </a:rPr>
              <a:t>（红点数量）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4FF553E-C983-6C85-4808-EC66B31D5D36}"/>
              </a:ext>
            </a:extLst>
          </p:cNvPr>
          <p:cNvSpPr txBox="1"/>
          <p:nvPr/>
        </p:nvSpPr>
        <p:spPr>
          <a:xfrm>
            <a:off x="4104369" y="2568009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b3</a:t>
            </a:r>
            <a:r>
              <a:rPr lang="zh-CN" altLang="en-US" b="1" dirty="0">
                <a:solidFill>
                  <a:srgbClr val="00B050"/>
                </a:solidFill>
              </a:rPr>
              <a:t>（绿点数量）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B5C87F-5C3E-1CF2-B73C-887A5FB56992}"/>
              </a:ext>
            </a:extLst>
          </p:cNvPr>
          <p:cNvSpPr txBox="1"/>
          <p:nvPr/>
        </p:nvSpPr>
        <p:spPr>
          <a:xfrm>
            <a:off x="4002245" y="4228746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</a:rPr>
              <a:t>b2</a:t>
            </a:r>
            <a:r>
              <a:rPr lang="zh-CN" altLang="en-US" b="1" dirty="0">
                <a:solidFill>
                  <a:srgbClr val="00B050"/>
                </a:solidFill>
              </a:rPr>
              <a:t>（绿点数量）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AE3F37-F8BF-EC2F-03F4-799FC0470266}"/>
                  </a:ext>
                </a:extLst>
              </p:cNvPr>
              <p:cNvSpPr txBox="1"/>
              <p:nvPr/>
            </p:nvSpPr>
            <p:spPr>
              <a:xfrm>
                <a:off x="6675057" y="1603458"/>
                <a:ext cx="5031377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正确率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FAE3F37-F8BF-EC2F-03F4-799FC0470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057" y="1603458"/>
                <a:ext cx="5031377" cy="707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5E4AD71-CCC3-CF8C-284A-A676A8181581}"/>
                  </a:ext>
                </a:extLst>
              </p:cNvPr>
              <p:cNvSpPr txBox="1"/>
              <p:nvPr/>
            </p:nvSpPr>
            <p:spPr>
              <a:xfrm>
                <a:off x="6675057" y="2711885"/>
                <a:ext cx="4927183" cy="7075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预测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率</m:t>
                      </m:r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forecast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5E4AD71-CCC3-CF8C-284A-A676A8181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057" y="2711885"/>
                <a:ext cx="4927183" cy="707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标题 1">
            <a:extLst>
              <a:ext uri="{FF2B5EF4-FFF2-40B4-BE49-F238E27FC236}">
                <a16:creationId xmlns:a16="http://schemas.microsoft.com/office/drawing/2014/main" id="{802745EC-5B2C-C6D1-A641-3F729B84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904" y="396982"/>
            <a:ext cx="8021643" cy="1077218"/>
          </a:xfrm>
        </p:spPr>
        <p:txBody>
          <a:bodyPr/>
          <a:lstStyle/>
          <a:p>
            <a:r>
              <a:rPr lang="zh-CN" altLang="en-US" dirty="0"/>
              <a:t>确定数学规划：以热偏好</a:t>
            </a:r>
            <a:r>
              <a:rPr lang="en-US" altLang="zh-CN" dirty="0"/>
              <a:t>3</a:t>
            </a:r>
            <a:r>
              <a:rPr lang="zh-CN" altLang="en-US" dirty="0"/>
              <a:t>为例（喜欢热）</a:t>
            </a:r>
          </a:p>
        </p:txBody>
      </p:sp>
    </p:spTree>
    <p:extLst>
      <p:ext uri="{BB962C8B-B14F-4D97-AF65-F5344CB8AC3E}">
        <p14:creationId xmlns:p14="http://schemas.microsoft.com/office/powerpoint/2010/main" val="1440862344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00283" y="2283479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问题分析</a:t>
            </a:r>
          </a:p>
        </p:txBody>
      </p:sp>
      <p:sp>
        <p:nvSpPr>
          <p:cNvPr id="7" name="任意多边形 6"/>
          <p:cNvSpPr>
            <a:spLocks noChangeAspect="1"/>
          </p:cNvSpPr>
          <p:nvPr/>
        </p:nvSpPr>
        <p:spPr>
          <a:xfrm>
            <a:off x="7208060" y="2379820"/>
            <a:ext cx="338258" cy="268984"/>
          </a:xfrm>
          <a:custGeom>
            <a:avLst/>
            <a:gdLst>
              <a:gd name="connsiteX0" fmla="*/ 1269152 w 5503378"/>
              <a:gd name="connsiteY0" fmla="*/ 398964 h 4376313"/>
              <a:gd name="connsiteX1" fmla="*/ 1115543 w 5503378"/>
              <a:gd name="connsiteY1" fmla="*/ 408642 h 4376313"/>
              <a:gd name="connsiteX2" fmla="*/ 443777 w 5503378"/>
              <a:gd name="connsiteY2" fmla="*/ 601558 h 4376313"/>
              <a:gd name="connsiteX3" fmla="*/ 295433 w 5503378"/>
              <a:gd name="connsiteY3" fmla="*/ 680204 h 4376313"/>
              <a:gd name="connsiteX4" fmla="*/ 295433 w 5503378"/>
              <a:gd name="connsiteY4" fmla="*/ 3901750 h 4376313"/>
              <a:gd name="connsiteX5" fmla="*/ 334198 w 5503378"/>
              <a:gd name="connsiteY5" fmla="*/ 3883118 h 4376313"/>
              <a:gd name="connsiteX6" fmla="*/ 1240374 w 5503378"/>
              <a:gd name="connsiteY6" fmla="*/ 3664387 h 4376313"/>
              <a:gd name="connsiteX7" fmla="*/ 1269152 w 5503378"/>
              <a:gd name="connsiteY7" fmla="*/ 3663489 h 4376313"/>
              <a:gd name="connsiteX8" fmla="*/ 1557152 w 5503378"/>
              <a:gd name="connsiteY8" fmla="*/ 398013 h 4376313"/>
              <a:gd name="connsiteX9" fmla="*/ 1557152 w 5503378"/>
              <a:gd name="connsiteY9" fmla="*/ 3662744 h 4376313"/>
              <a:gd name="connsiteX10" fmla="*/ 1590667 w 5503378"/>
              <a:gd name="connsiteY10" fmla="*/ 3663823 h 4376313"/>
              <a:gd name="connsiteX11" fmla="*/ 2540219 w 5503378"/>
              <a:gd name="connsiteY11" fmla="*/ 3898466 h 4376313"/>
              <a:gd name="connsiteX12" fmla="*/ 2594382 w 5503378"/>
              <a:gd name="connsiteY12" fmla="*/ 3925168 h 4376313"/>
              <a:gd name="connsiteX13" fmla="*/ 2594382 w 5503378"/>
              <a:gd name="connsiteY13" fmla="*/ 707255 h 4376313"/>
              <a:gd name="connsiteX14" fmla="*/ 2406911 w 5503378"/>
              <a:gd name="connsiteY14" fmla="*/ 606565 h 4376313"/>
              <a:gd name="connsiteX15" fmla="*/ 1736398 w 5503378"/>
              <a:gd name="connsiteY15" fmla="*/ 410225 h 4376313"/>
              <a:gd name="connsiteX16" fmla="*/ 4262441 w 5503378"/>
              <a:gd name="connsiteY16" fmla="*/ 397459 h 4376313"/>
              <a:gd name="connsiteX17" fmla="*/ 4262441 w 5503378"/>
              <a:gd name="connsiteY17" fmla="*/ 3666541 h 4376313"/>
              <a:gd name="connsiteX18" fmla="*/ 4347032 w 5503378"/>
              <a:gd name="connsiteY18" fmla="*/ 3672315 h 4376313"/>
              <a:gd name="connsiteX19" fmla="*/ 5191768 w 5503378"/>
              <a:gd name="connsiteY19" fmla="*/ 3898466 h 4376313"/>
              <a:gd name="connsiteX20" fmla="*/ 5209717 w 5503378"/>
              <a:gd name="connsiteY20" fmla="*/ 3907366 h 4376313"/>
              <a:gd name="connsiteX21" fmla="*/ 5209717 w 5503378"/>
              <a:gd name="connsiteY21" fmla="*/ 686508 h 4376313"/>
              <a:gd name="connsiteX22" fmla="*/ 5128663 w 5503378"/>
              <a:gd name="connsiteY22" fmla="*/ 641090 h 4376313"/>
              <a:gd name="connsiteX23" fmla="*/ 4291291 w 5503378"/>
              <a:gd name="connsiteY23" fmla="*/ 399245 h 4376313"/>
              <a:gd name="connsiteX24" fmla="*/ 4145671 w 5503378"/>
              <a:gd name="connsiteY24" fmla="*/ 390227 h 4376313"/>
              <a:gd name="connsiteX25" fmla="*/ 2887575 w 5503378"/>
              <a:gd name="connsiteY25" fmla="*/ 711699 h 4376313"/>
              <a:gd name="connsiteX26" fmla="*/ 2882382 w 5503378"/>
              <a:gd name="connsiteY26" fmla="*/ 704854 h 4376313"/>
              <a:gd name="connsiteX27" fmla="*/ 2882382 w 5503378"/>
              <a:gd name="connsiteY27" fmla="*/ 3932615 h 4376313"/>
              <a:gd name="connsiteX28" fmla="*/ 2974975 w 5503378"/>
              <a:gd name="connsiteY28" fmla="*/ 3887852 h 4376313"/>
              <a:gd name="connsiteX29" fmla="*/ 3822020 w 5503378"/>
              <a:gd name="connsiteY29" fmla="*/ 3669830 h 4376313"/>
              <a:gd name="connsiteX30" fmla="*/ 3974441 w 5503378"/>
              <a:gd name="connsiteY30" fmla="*/ 3660877 h 4376313"/>
              <a:gd name="connsiteX31" fmla="*/ 3974441 w 5503378"/>
              <a:gd name="connsiteY31" fmla="*/ 395785 h 4376313"/>
              <a:gd name="connsiteX32" fmla="*/ 4235416 w 5503378"/>
              <a:gd name="connsiteY32" fmla="*/ 395785 h 4376313"/>
              <a:gd name="connsiteX33" fmla="*/ 1426036 w 5503378"/>
              <a:gd name="connsiteY33" fmla="*/ 389080 h 4376313"/>
              <a:gd name="connsiteX34" fmla="*/ 1319604 w 5503378"/>
              <a:gd name="connsiteY34" fmla="*/ 395786 h 4376313"/>
              <a:gd name="connsiteX35" fmla="*/ 1524456 w 5503378"/>
              <a:gd name="connsiteY35" fmla="*/ 395786 h 4376313"/>
              <a:gd name="connsiteX36" fmla="*/ 1427200 w 5503378"/>
              <a:gd name="connsiteY36" fmla="*/ 9 h 4376313"/>
              <a:gd name="connsiteX37" fmla="*/ 2688168 w 5503378"/>
              <a:gd name="connsiteY37" fmla="*/ 312853 h 4376313"/>
              <a:gd name="connsiteX38" fmla="*/ 2745869 w 5503378"/>
              <a:gd name="connsiteY38" fmla="*/ 346413 h 4376313"/>
              <a:gd name="connsiteX39" fmla="*/ 2815813 w 5503378"/>
              <a:gd name="connsiteY39" fmla="*/ 306248 h 4376313"/>
              <a:gd name="connsiteX40" fmla="*/ 5350123 w 5503378"/>
              <a:gd name="connsiteY40" fmla="*/ 318433 h 4376313"/>
              <a:gd name="connsiteX41" fmla="*/ 5482419 w 5503378"/>
              <a:gd name="connsiteY41" fmla="*/ 395785 h 4376313"/>
              <a:gd name="connsiteX42" fmla="*/ 5497717 w 5503378"/>
              <a:gd name="connsiteY42" fmla="*/ 395785 h 4376313"/>
              <a:gd name="connsiteX43" fmla="*/ 5497717 w 5503378"/>
              <a:gd name="connsiteY43" fmla="*/ 404730 h 4376313"/>
              <a:gd name="connsiteX44" fmla="*/ 5503378 w 5503378"/>
              <a:gd name="connsiteY44" fmla="*/ 408040 h 4376313"/>
              <a:gd name="connsiteX45" fmla="*/ 5497717 w 5503378"/>
              <a:gd name="connsiteY45" fmla="*/ 415411 h 4376313"/>
              <a:gd name="connsiteX46" fmla="*/ 5497717 w 5503378"/>
              <a:gd name="connsiteY46" fmla="*/ 4063279 h 4376313"/>
              <a:gd name="connsiteX47" fmla="*/ 5503378 w 5503378"/>
              <a:gd name="connsiteY47" fmla="*/ 4066589 h 4376313"/>
              <a:gd name="connsiteX48" fmla="*/ 5497717 w 5503378"/>
              <a:gd name="connsiteY48" fmla="*/ 4073960 h 4376313"/>
              <a:gd name="connsiteX49" fmla="*/ 5497717 w 5503378"/>
              <a:gd name="connsiteY49" fmla="*/ 4353635 h 4376313"/>
              <a:gd name="connsiteX50" fmla="*/ 5282917 w 5503378"/>
              <a:gd name="connsiteY50" fmla="*/ 4353635 h 4376313"/>
              <a:gd name="connsiteX51" fmla="*/ 5265499 w 5503378"/>
              <a:gd name="connsiteY51" fmla="*/ 4376313 h 4376313"/>
              <a:gd name="connsiteX52" fmla="*/ 5225027 w 5503378"/>
              <a:gd name="connsiteY52" fmla="*/ 4353635 h 4376313"/>
              <a:gd name="connsiteX53" fmla="*/ 5209717 w 5503378"/>
              <a:gd name="connsiteY53" fmla="*/ 4353635 h 4376313"/>
              <a:gd name="connsiteX54" fmla="*/ 5209717 w 5503378"/>
              <a:gd name="connsiteY54" fmla="*/ 4345057 h 4376313"/>
              <a:gd name="connsiteX55" fmla="*/ 5128663 w 5503378"/>
              <a:gd name="connsiteY55" fmla="*/ 4299639 h 4376313"/>
              <a:gd name="connsiteX56" fmla="*/ 2887575 w 5503378"/>
              <a:gd name="connsiteY56" fmla="*/ 4370248 h 4376313"/>
              <a:gd name="connsiteX57" fmla="*/ 2874972 w 5503378"/>
              <a:gd name="connsiteY57" fmla="*/ 4353635 h 4376313"/>
              <a:gd name="connsiteX58" fmla="*/ 2631368 w 5503378"/>
              <a:gd name="connsiteY58" fmla="*/ 4353635 h 4376313"/>
              <a:gd name="connsiteX59" fmla="*/ 2613950 w 5503378"/>
              <a:gd name="connsiteY59" fmla="*/ 4376313 h 4376313"/>
              <a:gd name="connsiteX60" fmla="*/ 373354 w 5503378"/>
              <a:gd name="connsiteY60" fmla="*/ 4294273 h 4376313"/>
              <a:gd name="connsiteX61" fmla="*/ 295433 w 5503378"/>
              <a:gd name="connsiteY61" fmla="*/ 4337382 h 4376313"/>
              <a:gd name="connsiteX62" fmla="*/ 295433 w 5503378"/>
              <a:gd name="connsiteY62" fmla="*/ 4353635 h 4376313"/>
              <a:gd name="connsiteX63" fmla="*/ 266055 w 5503378"/>
              <a:gd name="connsiteY63" fmla="*/ 4353635 h 4376313"/>
              <a:gd name="connsiteX64" fmla="*/ 236026 w 5503378"/>
              <a:gd name="connsiteY64" fmla="*/ 4370248 h 4376313"/>
              <a:gd name="connsiteX65" fmla="*/ 223423 w 5503378"/>
              <a:gd name="connsiteY65" fmla="*/ 4353635 h 4376313"/>
              <a:gd name="connsiteX66" fmla="*/ 7433 w 5503378"/>
              <a:gd name="connsiteY66" fmla="*/ 4353635 h 4376313"/>
              <a:gd name="connsiteX67" fmla="*/ 7433 w 5503378"/>
              <a:gd name="connsiteY67" fmla="*/ 4068923 h 4376313"/>
              <a:gd name="connsiteX68" fmla="*/ 0 w 5503378"/>
              <a:gd name="connsiteY68" fmla="*/ 4059125 h 4376313"/>
              <a:gd name="connsiteX69" fmla="*/ 7433 w 5503378"/>
              <a:gd name="connsiteY69" fmla="*/ 4054857 h 4376313"/>
              <a:gd name="connsiteX70" fmla="*/ 7433 w 5503378"/>
              <a:gd name="connsiteY70" fmla="*/ 410374 h 4376313"/>
              <a:gd name="connsiteX71" fmla="*/ 1 w 5503378"/>
              <a:gd name="connsiteY71" fmla="*/ 400577 h 4376313"/>
              <a:gd name="connsiteX72" fmla="*/ 7433 w 5503378"/>
              <a:gd name="connsiteY72" fmla="*/ 396308 h 4376313"/>
              <a:gd name="connsiteX73" fmla="*/ 7433 w 5503378"/>
              <a:gd name="connsiteY73" fmla="*/ 395785 h 4376313"/>
              <a:gd name="connsiteX74" fmla="*/ 8344 w 5503378"/>
              <a:gd name="connsiteY74" fmla="*/ 395785 h 4376313"/>
              <a:gd name="connsiteX75" fmla="*/ 164264 w 5503378"/>
              <a:gd name="connsiteY75" fmla="*/ 306248 h 4376313"/>
              <a:gd name="connsiteX76" fmla="*/ 1427200 w 5503378"/>
              <a:gd name="connsiteY76" fmla="*/ 9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503378" h="4376313">
                <a:moveTo>
                  <a:pt x="1269152" y="398964"/>
                </a:moveTo>
                <a:lnTo>
                  <a:pt x="1115543" y="408642"/>
                </a:lnTo>
                <a:cubicBezTo>
                  <a:pt x="883943" y="438581"/>
                  <a:pt x="656683" y="502878"/>
                  <a:pt x="443777" y="601558"/>
                </a:cubicBezTo>
                <a:lnTo>
                  <a:pt x="295433" y="680204"/>
                </a:lnTo>
                <a:lnTo>
                  <a:pt x="295433" y="3901750"/>
                </a:lnTo>
                <a:lnTo>
                  <a:pt x="334198" y="3883118"/>
                </a:lnTo>
                <a:cubicBezTo>
                  <a:pt x="621693" y="3757526"/>
                  <a:pt x="929418" y="3684630"/>
                  <a:pt x="1240374" y="3664387"/>
                </a:cubicBezTo>
                <a:lnTo>
                  <a:pt x="1269152" y="3663489"/>
                </a:lnTo>
                <a:close/>
                <a:moveTo>
                  <a:pt x="1557152" y="398013"/>
                </a:moveTo>
                <a:lnTo>
                  <a:pt x="1557152" y="3662744"/>
                </a:lnTo>
                <a:lnTo>
                  <a:pt x="1590667" y="3663823"/>
                </a:lnTo>
                <a:cubicBezTo>
                  <a:pt x="1917207" y="3684024"/>
                  <a:pt x="2240283" y="3762256"/>
                  <a:pt x="2540219" y="3898466"/>
                </a:cubicBezTo>
                <a:lnTo>
                  <a:pt x="2594382" y="3925168"/>
                </a:lnTo>
                <a:lnTo>
                  <a:pt x="2594382" y="707255"/>
                </a:lnTo>
                <a:lnTo>
                  <a:pt x="2406911" y="606565"/>
                </a:lnTo>
                <a:cubicBezTo>
                  <a:pt x="2194644" y="506800"/>
                  <a:pt x="1967801" y="441346"/>
                  <a:pt x="1736398" y="410225"/>
                </a:cubicBezTo>
                <a:close/>
                <a:moveTo>
                  <a:pt x="4262441" y="397459"/>
                </a:moveTo>
                <a:lnTo>
                  <a:pt x="4262441" y="3666541"/>
                </a:lnTo>
                <a:lnTo>
                  <a:pt x="4347032" y="3672315"/>
                </a:lnTo>
                <a:cubicBezTo>
                  <a:pt x="4637721" y="3701454"/>
                  <a:pt x="4923968" y="3776850"/>
                  <a:pt x="5191768" y="3898466"/>
                </a:cubicBezTo>
                <a:lnTo>
                  <a:pt x="5209717" y="3907366"/>
                </a:lnTo>
                <a:lnTo>
                  <a:pt x="5209717" y="686508"/>
                </a:lnTo>
                <a:lnTo>
                  <a:pt x="5128663" y="641090"/>
                </a:lnTo>
                <a:cubicBezTo>
                  <a:pt x="4867531" y="506855"/>
                  <a:pt x="4581888" y="426223"/>
                  <a:pt x="4291291" y="399245"/>
                </a:cubicBezTo>
                <a:close/>
                <a:moveTo>
                  <a:pt x="4145671" y="390227"/>
                </a:moveTo>
                <a:cubicBezTo>
                  <a:pt x="3708114" y="376589"/>
                  <a:pt x="3266746" y="483691"/>
                  <a:pt x="2887575" y="711699"/>
                </a:cubicBezTo>
                <a:lnTo>
                  <a:pt x="2882382" y="704854"/>
                </a:lnTo>
                <a:lnTo>
                  <a:pt x="2882382" y="3932615"/>
                </a:lnTo>
                <a:lnTo>
                  <a:pt x="2974975" y="3887852"/>
                </a:lnTo>
                <a:cubicBezTo>
                  <a:pt x="3244026" y="3768874"/>
                  <a:pt x="3531042" y="3696213"/>
                  <a:pt x="3822020" y="3669830"/>
                </a:cubicBezTo>
                <a:lnTo>
                  <a:pt x="3974441" y="3660877"/>
                </a:lnTo>
                <a:lnTo>
                  <a:pt x="3974441" y="395785"/>
                </a:lnTo>
                <a:lnTo>
                  <a:pt x="4235416" y="395785"/>
                </a:lnTo>
                <a:close/>
                <a:moveTo>
                  <a:pt x="1426036" y="389080"/>
                </a:moveTo>
                <a:lnTo>
                  <a:pt x="1319604" y="395786"/>
                </a:lnTo>
                <a:lnTo>
                  <a:pt x="1524456" y="395786"/>
                </a:lnTo>
                <a:close/>
                <a:moveTo>
                  <a:pt x="1427200" y="9"/>
                </a:moveTo>
                <a:cubicBezTo>
                  <a:pt x="1863397" y="1151"/>
                  <a:pt x="2299266" y="105473"/>
                  <a:pt x="2688168" y="312853"/>
                </a:cubicBezTo>
                <a:lnTo>
                  <a:pt x="2745869" y="346413"/>
                </a:lnTo>
                <a:lnTo>
                  <a:pt x="2815813" y="306248"/>
                </a:lnTo>
                <a:cubicBezTo>
                  <a:pt x="3599725" y="-106268"/>
                  <a:pt x="4570538" y="-101877"/>
                  <a:pt x="5350123" y="318433"/>
                </a:cubicBezTo>
                <a:lnTo>
                  <a:pt x="5482419" y="395785"/>
                </a:lnTo>
                <a:lnTo>
                  <a:pt x="5497717" y="395785"/>
                </a:lnTo>
                <a:lnTo>
                  <a:pt x="5497717" y="404730"/>
                </a:lnTo>
                <a:lnTo>
                  <a:pt x="5503378" y="408040"/>
                </a:lnTo>
                <a:lnTo>
                  <a:pt x="5497717" y="415411"/>
                </a:lnTo>
                <a:lnTo>
                  <a:pt x="5497717" y="4063279"/>
                </a:lnTo>
                <a:lnTo>
                  <a:pt x="5503378" y="4066589"/>
                </a:lnTo>
                <a:lnTo>
                  <a:pt x="5497717" y="4073960"/>
                </a:lnTo>
                <a:lnTo>
                  <a:pt x="5497717" y="4353635"/>
                </a:lnTo>
                <a:lnTo>
                  <a:pt x="5282917" y="4353635"/>
                </a:lnTo>
                <a:lnTo>
                  <a:pt x="5265499" y="4376313"/>
                </a:lnTo>
                <a:lnTo>
                  <a:pt x="5225027" y="4353635"/>
                </a:lnTo>
                <a:lnTo>
                  <a:pt x="5209717" y="4353635"/>
                </a:lnTo>
                <a:lnTo>
                  <a:pt x="5209717" y="4345057"/>
                </a:lnTo>
                <a:lnTo>
                  <a:pt x="5128663" y="4299639"/>
                </a:lnTo>
                <a:cubicBezTo>
                  <a:pt x="4432311" y="3941678"/>
                  <a:pt x="3561657" y="3964900"/>
                  <a:pt x="2887575" y="4370248"/>
                </a:cubicBezTo>
                <a:lnTo>
                  <a:pt x="2874972" y="4353635"/>
                </a:lnTo>
                <a:lnTo>
                  <a:pt x="2631368" y="4353635"/>
                </a:lnTo>
                <a:lnTo>
                  <a:pt x="2613950" y="4376313"/>
                </a:lnTo>
                <a:cubicBezTo>
                  <a:pt x="1942487" y="3967532"/>
                  <a:pt x="1071997" y="3939871"/>
                  <a:pt x="373354" y="4294273"/>
                </a:cubicBezTo>
                <a:lnTo>
                  <a:pt x="295433" y="4337382"/>
                </a:lnTo>
                <a:lnTo>
                  <a:pt x="295433" y="4353635"/>
                </a:lnTo>
                <a:lnTo>
                  <a:pt x="266055" y="4353635"/>
                </a:lnTo>
                <a:lnTo>
                  <a:pt x="236026" y="4370248"/>
                </a:lnTo>
                <a:lnTo>
                  <a:pt x="223423" y="4353635"/>
                </a:lnTo>
                <a:lnTo>
                  <a:pt x="7433" y="4353635"/>
                </a:lnTo>
                <a:lnTo>
                  <a:pt x="7433" y="4068923"/>
                </a:lnTo>
                <a:lnTo>
                  <a:pt x="0" y="4059125"/>
                </a:lnTo>
                <a:lnTo>
                  <a:pt x="7433" y="4054857"/>
                </a:lnTo>
                <a:lnTo>
                  <a:pt x="7433" y="410374"/>
                </a:lnTo>
                <a:lnTo>
                  <a:pt x="1" y="400577"/>
                </a:lnTo>
                <a:lnTo>
                  <a:pt x="7433" y="396308"/>
                </a:lnTo>
                <a:lnTo>
                  <a:pt x="7433" y="395785"/>
                </a:lnTo>
                <a:lnTo>
                  <a:pt x="8344" y="395785"/>
                </a:lnTo>
                <a:lnTo>
                  <a:pt x="164264" y="306248"/>
                </a:lnTo>
                <a:cubicBezTo>
                  <a:pt x="554478" y="100906"/>
                  <a:pt x="991003" y="-1132"/>
                  <a:pt x="1427200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00283" y="3143424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模型建立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700283" y="4003368"/>
            <a:ext cx="170474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模型实现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700283" y="4863311"/>
            <a:ext cx="2244995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zh-CN" altLang="en-US" sz="2400" dirty="0">
                <a:latin typeface="+mn-ea"/>
                <a:cs typeface="+mn-ea"/>
                <a:sym typeface="+mn-lt"/>
              </a:rPr>
              <a:t>人群类别划分</a:t>
            </a:r>
          </a:p>
        </p:txBody>
      </p:sp>
      <p:sp>
        <p:nvSpPr>
          <p:cNvPr id="20" name="任意多边形 19"/>
          <p:cNvSpPr>
            <a:spLocks noChangeAspect="1"/>
          </p:cNvSpPr>
          <p:nvPr/>
        </p:nvSpPr>
        <p:spPr>
          <a:xfrm>
            <a:off x="7212988" y="4914144"/>
            <a:ext cx="328403" cy="360000"/>
          </a:xfrm>
          <a:custGeom>
            <a:avLst/>
            <a:gdLst>
              <a:gd name="connsiteX0" fmla="*/ 1864628 w 4326339"/>
              <a:gd name="connsiteY0" fmla="*/ 3283995 h 4742597"/>
              <a:gd name="connsiteX1" fmla="*/ 1864628 w 4326339"/>
              <a:gd name="connsiteY1" fmla="*/ 4461109 h 4742597"/>
              <a:gd name="connsiteX2" fmla="*/ 2461711 w 4326339"/>
              <a:gd name="connsiteY2" fmla="*/ 4461109 h 4742597"/>
              <a:gd name="connsiteX3" fmla="*/ 2461711 w 4326339"/>
              <a:gd name="connsiteY3" fmla="*/ 3283995 h 4742597"/>
              <a:gd name="connsiteX4" fmla="*/ 1583140 w 4326339"/>
              <a:gd name="connsiteY4" fmla="*/ 3002507 h 4742597"/>
              <a:gd name="connsiteX5" fmla="*/ 2743199 w 4326339"/>
              <a:gd name="connsiteY5" fmla="*/ 3002507 h 4742597"/>
              <a:gd name="connsiteX6" fmla="*/ 2743199 w 4326339"/>
              <a:gd name="connsiteY6" fmla="*/ 4742597 h 4742597"/>
              <a:gd name="connsiteX7" fmla="*/ 1583140 w 4326339"/>
              <a:gd name="connsiteY7" fmla="*/ 4742597 h 4742597"/>
              <a:gd name="connsiteX8" fmla="*/ 281488 w 4326339"/>
              <a:gd name="connsiteY8" fmla="*/ 1850981 h 4742597"/>
              <a:gd name="connsiteX9" fmla="*/ 281488 w 4326339"/>
              <a:gd name="connsiteY9" fmla="*/ 4461109 h 4742597"/>
              <a:gd name="connsiteX10" fmla="*/ 878571 w 4326339"/>
              <a:gd name="connsiteY10" fmla="*/ 4461109 h 4742597"/>
              <a:gd name="connsiteX11" fmla="*/ 878571 w 4326339"/>
              <a:gd name="connsiteY11" fmla="*/ 1850981 h 4742597"/>
              <a:gd name="connsiteX12" fmla="*/ 0 w 4326339"/>
              <a:gd name="connsiteY12" fmla="*/ 1569493 h 4742597"/>
              <a:gd name="connsiteX13" fmla="*/ 1160059 w 4326339"/>
              <a:gd name="connsiteY13" fmla="*/ 1569493 h 4742597"/>
              <a:gd name="connsiteX14" fmla="*/ 1160059 w 4326339"/>
              <a:gd name="connsiteY14" fmla="*/ 4742597 h 4742597"/>
              <a:gd name="connsiteX15" fmla="*/ 0 w 4326339"/>
              <a:gd name="connsiteY15" fmla="*/ 4742597 h 4742597"/>
              <a:gd name="connsiteX16" fmla="*/ 3447768 w 4326339"/>
              <a:gd name="connsiteY16" fmla="*/ 281488 h 4742597"/>
              <a:gd name="connsiteX17" fmla="*/ 3447768 w 4326339"/>
              <a:gd name="connsiteY17" fmla="*/ 4461109 h 4742597"/>
              <a:gd name="connsiteX18" fmla="*/ 4044851 w 4326339"/>
              <a:gd name="connsiteY18" fmla="*/ 4461109 h 4742597"/>
              <a:gd name="connsiteX19" fmla="*/ 4044851 w 4326339"/>
              <a:gd name="connsiteY19" fmla="*/ 281488 h 4742597"/>
              <a:gd name="connsiteX20" fmla="*/ 3166280 w 4326339"/>
              <a:gd name="connsiteY20" fmla="*/ 0 h 4742597"/>
              <a:gd name="connsiteX21" fmla="*/ 4326339 w 4326339"/>
              <a:gd name="connsiteY21" fmla="*/ 0 h 4742597"/>
              <a:gd name="connsiteX22" fmla="*/ 4326339 w 4326339"/>
              <a:gd name="connsiteY22" fmla="*/ 4742597 h 4742597"/>
              <a:gd name="connsiteX23" fmla="*/ 3166280 w 4326339"/>
              <a:gd name="connsiteY23" fmla="*/ 4742597 h 4742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326339" h="4742597">
                <a:moveTo>
                  <a:pt x="1864628" y="3283995"/>
                </a:moveTo>
                <a:lnTo>
                  <a:pt x="1864628" y="4461109"/>
                </a:lnTo>
                <a:lnTo>
                  <a:pt x="2461711" y="4461109"/>
                </a:lnTo>
                <a:lnTo>
                  <a:pt x="2461711" y="3283995"/>
                </a:lnTo>
                <a:close/>
                <a:moveTo>
                  <a:pt x="1583140" y="3002507"/>
                </a:moveTo>
                <a:lnTo>
                  <a:pt x="2743199" y="3002507"/>
                </a:lnTo>
                <a:lnTo>
                  <a:pt x="2743199" y="4742597"/>
                </a:lnTo>
                <a:lnTo>
                  <a:pt x="1583140" y="4742597"/>
                </a:lnTo>
                <a:close/>
                <a:moveTo>
                  <a:pt x="281488" y="1850981"/>
                </a:moveTo>
                <a:lnTo>
                  <a:pt x="281488" y="4461109"/>
                </a:lnTo>
                <a:lnTo>
                  <a:pt x="878571" y="4461109"/>
                </a:lnTo>
                <a:lnTo>
                  <a:pt x="878571" y="1850981"/>
                </a:lnTo>
                <a:close/>
                <a:moveTo>
                  <a:pt x="0" y="1569493"/>
                </a:moveTo>
                <a:lnTo>
                  <a:pt x="1160059" y="1569493"/>
                </a:lnTo>
                <a:lnTo>
                  <a:pt x="1160059" y="4742597"/>
                </a:lnTo>
                <a:lnTo>
                  <a:pt x="0" y="4742597"/>
                </a:lnTo>
                <a:close/>
                <a:moveTo>
                  <a:pt x="3447768" y="281488"/>
                </a:moveTo>
                <a:lnTo>
                  <a:pt x="3447768" y="4461109"/>
                </a:lnTo>
                <a:lnTo>
                  <a:pt x="4044851" y="4461109"/>
                </a:lnTo>
                <a:lnTo>
                  <a:pt x="4044851" y="281488"/>
                </a:lnTo>
                <a:close/>
                <a:moveTo>
                  <a:pt x="3166280" y="0"/>
                </a:moveTo>
                <a:lnTo>
                  <a:pt x="4326339" y="0"/>
                </a:lnTo>
                <a:lnTo>
                  <a:pt x="4326339" y="4742597"/>
                </a:lnTo>
                <a:lnTo>
                  <a:pt x="3166280" y="47425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2" name="任意多边形 21"/>
          <p:cNvSpPr>
            <a:spLocks noChangeAspect="1"/>
          </p:cNvSpPr>
          <p:nvPr/>
        </p:nvSpPr>
        <p:spPr>
          <a:xfrm>
            <a:off x="7193834" y="4054200"/>
            <a:ext cx="366711" cy="360000"/>
          </a:xfrm>
          <a:custGeom>
            <a:avLst/>
            <a:gdLst>
              <a:gd name="connsiteX0" fmla="*/ 691301 w 3728312"/>
              <a:gd name="connsiteY0" fmla="*/ 2013432 h 3660080"/>
              <a:gd name="connsiteX1" fmla="*/ 1468457 w 3728312"/>
              <a:gd name="connsiteY1" fmla="*/ 2013432 h 3660080"/>
              <a:gd name="connsiteX2" fmla="*/ 1646645 w 3728312"/>
              <a:gd name="connsiteY2" fmla="*/ 2013432 h 3660080"/>
              <a:gd name="connsiteX3" fmla="*/ 1646644 w 3728312"/>
              <a:gd name="connsiteY3" fmla="*/ 2013433 h 3660080"/>
              <a:gd name="connsiteX4" fmla="*/ 1646646 w 3728312"/>
              <a:gd name="connsiteY4" fmla="*/ 2013433 h 3660080"/>
              <a:gd name="connsiteX5" fmla="*/ 1646645 w 3728312"/>
              <a:gd name="connsiteY5" fmla="*/ 2191620 h 3660080"/>
              <a:gd name="connsiteX6" fmla="*/ 1646648 w 3728312"/>
              <a:gd name="connsiteY6" fmla="*/ 2191623 h 3660080"/>
              <a:gd name="connsiteX7" fmla="*/ 1646645 w 3728312"/>
              <a:gd name="connsiteY7" fmla="*/ 2191626 h 3660080"/>
              <a:gd name="connsiteX8" fmla="*/ 1646645 w 3728312"/>
              <a:gd name="connsiteY8" fmla="*/ 2968776 h 3660080"/>
              <a:gd name="connsiteX9" fmla="*/ 1394645 w 3728312"/>
              <a:gd name="connsiteY9" fmla="*/ 2968776 h 3660080"/>
              <a:gd name="connsiteX10" fmla="*/ 1394646 w 3728312"/>
              <a:gd name="connsiteY10" fmla="*/ 2443625 h 3660080"/>
              <a:gd name="connsiteX11" fmla="*/ 178191 w 3728312"/>
              <a:gd name="connsiteY11" fmla="*/ 3660080 h 3660080"/>
              <a:gd name="connsiteX12" fmla="*/ 0 w 3728312"/>
              <a:gd name="connsiteY12" fmla="*/ 3481889 h 3660080"/>
              <a:gd name="connsiteX13" fmla="*/ 1216457 w 3728312"/>
              <a:gd name="connsiteY13" fmla="*/ 2265432 h 3660080"/>
              <a:gd name="connsiteX14" fmla="*/ 691301 w 3728312"/>
              <a:gd name="connsiteY14" fmla="*/ 2265432 h 3660080"/>
              <a:gd name="connsiteX15" fmla="*/ 2081667 w 3728312"/>
              <a:gd name="connsiteY15" fmla="*/ 2013430 h 3660080"/>
              <a:gd name="connsiteX16" fmla="*/ 2259855 w 3728312"/>
              <a:gd name="connsiteY16" fmla="*/ 2013430 h 3660080"/>
              <a:gd name="connsiteX17" fmla="*/ 3037011 w 3728312"/>
              <a:gd name="connsiteY17" fmla="*/ 2013430 h 3660080"/>
              <a:gd name="connsiteX18" fmla="*/ 3037011 w 3728312"/>
              <a:gd name="connsiteY18" fmla="*/ 2265431 h 3660080"/>
              <a:gd name="connsiteX19" fmla="*/ 2511855 w 3728312"/>
              <a:gd name="connsiteY19" fmla="*/ 2265431 h 3660080"/>
              <a:gd name="connsiteX20" fmla="*/ 3728312 w 3728312"/>
              <a:gd name="connsiteY20" fmla="*/ 3481888 h 3660080"/>
              <a:gd name="connsiteX21" fmla="*/ 3550122 w 3728312"/>
              <a:gd name="connsiteY21" fmla="*/ 3660079 h 3660080"/>
              <a:gd name="connsiteX22" fmla="*/ 2333667 w 3728312"/>
              <a:gd name="connsiteY22" fmla="*/ 2443624 h 3660080"/>
              <a:gd name="connsiteX23" fmla="*/ 2333667 w 3728312"/>
              <a:gd name="connsiteY23" fmla="*/ 2968774 h 3660080"/>
              <a:gd name="connsiteX24" fmla="*/ 2081667 w 3728312"/>
              <a:gd name="connsiteY24" fmla="*/ 2968774 h 3660080"/>
              <a:gd name="connsiteX25" fmla="*/ 2081667 w 3728312"/>
              <a:gd name="connsiteY25" fmla="*/ 2191624 h 3660080"/>
              <a:gd name="connsiteX26" fmla="*/ 2081664 w 3728312"/>
              <a:gd name="connsiteY26" fmla="*/ 2191621 h 3660080"/>
              <a:gd name="connsiteX27" fmla="*/ 2081667 w 3728312"/>
              <a:gd name="connsiteY27" fmla="*/ 2191619 h 3660080"/>
              <a:gd name="connsiteX28" fmla="*/ 2081666 w 3728312"/>
              <a:gd name="connsiteY28" fmla="*/ 2013431 h 3660080"/>
              <a:gd name="connsiteX29" fmla="*/ 2081668 w 3728312"/>
              <a:gd name="connsiteY29" fmla="*/ 2013431 h 3660080"/>
              <a:gd name="connsiteX30" fmla="*/ 178191 w 3728312"/>
              <a:gd name="connsiteY30" fmla="*/ 2 h 3660080"/>
              <a:gd name="connsiteX31" fmla="*/ 1394646 w 3728312"/>
              <a:gd name="connsiteY31" fmla="*/ 1216456 h 3660080"/>
              <a:gd name="connsiteX32" fmla="*/ 1394645 w 3728312"/>
              <a:gd name="connsiteY32" fmla="*/ 691306 h 3660080"/>
              <a:gd name="connsiteX33" fmla="*/ 1646645 w 3728312"/>
              <a:gd name="connsiteY33" fmla="*/ 691306 h 3660080"/>
              <a:gd name="connsiteX34" fmla="*/ 1646645 w 3728312"/>
              <a:gd name="connsiteY34" fmla="*/ 1468456 h 3660080"/>
              <a:gd name="connsiteX35" fmla="*/ 1646648 w 3728312"/>
              <a:gd name="connsiteY35" fmla="*/ 1468459 h 3660080"/>
              <a:gd name="connsiteX36" fmla="*/ 1646645 w 3728312"/>
              <a:gd name="connsiteY36" fmla="*/ 1468462 h 3660080"/>
              <a:gd name="connsiteX37" fmla="*/ 1646646 w 3728312"/>
              <a:gd name="connsiteY37" fmla="*/ 1646649 h 3660080"/>
              <a:gd name="connsiteX38" fmla="*/ 1646644 w 3728312"/>
              <a:gd name="connsiteY38" fmla="*/ 1646649 h 3660080"/>
              <a:gd name="connsiteX39" fmla="*/ 1646645 w 3728312"/>
              <a:gd name="connsiteY39" fmla="*/ 1646650 h 3660080"/>
              <a:gd name="connsiteX40" fmla="*/ 1468457 w 3728312"/>
              <a:gd name="connsiteY40" fmla="*/ 1646650 h 3660080"/>
              <a:gd name="connsiteX41" fmla="*/ 691301 w 3728312"/>
              <a:gd name="connsiteY41" fmla="*/ 1646650 h 3660080"/>
              <a:gd name="connsiteX42" fmla="*/ 691301 w 3728312"/>
              <a:gd name="connsiteY42" fmla="*/ 1394650 h 3660080"/>
              <a:gd name="connsiteX43" fmla="*/ 1216457 w 3728312"/>
              <a:gd name="connsiteY43" fmla="*/ 1394650 h 3660080"/>
              <a:gd name="connsiteX44" fmla="*/ 0 w 3728312"/>
              <a:gd name="connsiteY44" fmla="*/ 178192 h 3660080"/>
              <a:gd name="connsiteX45" fmla="*/ 3550122 w 3728312"/>
              <a:gd name="connsiteY45" fmla="*/ 0 h 3660080"/>
              <a:gd name="connsiteX46" fmla="*/ 3728312 w 3728312"/>
              <a:gd name="connsiteY46" fmla="*/ 178191 h 3660080"/>
              <a:gd name="connsiteX47" fmla="*/ 2511855 w 3728312"/>
              <a:gd name="connsiteY47" fmla="*/ 1394648 h 3660080"/>
              <a:gd name="connsiteX48" fmla="*/ 3037011 w 3728312"/>
              <a:gd name="connsiteY48" fmla="*/ 1394648 h 3660080"/>
              <a:gd name="connsiteX49" fmla="*/ 3037011 w 3728312"/>
              <a:gd name="connsiteY49" fmla="*/ 1646648 h 3660080"/>
              <a:gd name="connsiteX50" fmla="*/ 2259855 w 3728312"/>
              <a:gd name="connsiteY50" fmla="*/ 1646648 h 3660080"/>
              <a:gd name="connsiteX51" fmla="*/ 2081667 w 3728312"/>
              <a:gd name="connsiteY51" fmla="*/ 1646648 h 3660080"/>
              <a:gd name="connsiteX52" fmla="*/ 2081666 w 3728312"/>
              <a:gd name="connsiteY52" fmla="*/ 1646648 h 3660080"/>
              <a:gd name="connsiteX53" fmla="*/ 2081667 w 3728312"/>
              <a:gd name="connsiteY53" fmla="*/ 1468460 h 3660080"/>
              <a:gd name="connsiteX54" fmla="*/ 2081664 w 3728312"/>
              <a:gd name="connsiteY54" fmla="*/ 1468458 h 3660080"/>
              <a:gd name="connsiteX55" fmla="*/ 2081667 w 3728312"/>
              <a:gd name="connsiteY55" fmla="*/ 1468455 h 3660080"/>
              <a:gd name="connsiteX56" fmla="*/ 2081667 w 3728312"/>
              <a:gd name="connsiteY56" fmla="*/ 691305 h 3660080"/>
              <a:gd name="connsiteX57" fmla="*/ 2333667 w 3728312"/>
              <a:gd name="connsiteY57" fmla="*/ 691305 h 3660080"/>
              <a:gd name="connsiteX58" fmla="*/ 2333667 w 3728312"/>
              <a:gd name="connsiteY58" fmla="*/ 1216455 h 366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3728312" h="3660080">
                <a:moveTo>
                  <a:pt x="691301" y="2013432"/>
                </a:moveTo>
                <a:lnTo>
                  <a:pt x="1468457" y="2013432"/>
                </a:lnTo>
                <a:lnTo>
                  <a:pt x="1646645" y="2013432"/>
                </a:lnTo>
                <a:lnTo>
                  <a:pt x="1646644" y="2013433"/>
                </a:lnTo>
                <a:lnTo>
                  <a:pt x="1646646" y="2013433"/>
                </a:lnTo>
                <a:lnTo>
                  <a:pt x="1646645" y="2191620"/>
                </a:lnTo>
                <a:lnTo>
                  <a:pt x="1646648" y="2191623"/>
                </a:lnTo>
                <a:lnTo>
                  <a:pt x="1646645" y="2191626"/>
                </a:lnTo>
                <a:lnTo>
                  <a:pt x="1646645" y="2968776"/>
                </a:lnTo>
                <a:lnTo>
                  <a:pt x="1394645" y="2968776"/>
                </a:lnTo>
                <a:lnTo>
                  <a:pt x="1394646" y="2443625"/>
                </a:lnTo>
                <a:lnTo>
                  <a:pt x="178191" y="3660080"/>
                </a:lnTo>
                <a:lnTo>
                  <a:pt x="0" y="3481889"/>
                </a:lnTo>
                <a:lnTo>
                  <a:pt x="1216457" y="2265432"/>
                </a:lnTo>
                <a:lnTo>
                  <a:pt x="691301" y="2265432"/>
                </a:lnTo>
                <a:close/>
                <a:moveTo>
                  <a:pt x="2081667" y="2013430"/>
                </a:moveTo>
                <a:lnTo>
                  <a:pt x="2259855" y="2013430"/>
                </a:lnTo>
                <a:lnTo>
                  <a:pt x="3037011" y="2013430"/>
                </a:lnTo>
                <a:lnTo>
                  <a:pt x="3037011" y="2265431"/>
                </a:lnTo>
                <a:lnTo>
                  <a:pt x="2511855" y="2265431"/>
                </a:lnTo>
                <a:lnTo>
                  <a:pt x="3728312" y="3481888"/>
                </a:lnTo>
                <a:lnTo>
                  <a:pt x="3550122" y="3660079"/>
                </a:lnTo>
                <a:lnTo>
                  <a:pt x="2333667" y="2443624"/>
                </a:lnTo>
                <a:lnTo>
                  <a:pt x="2333667" y="2968774"/>
                </a:lnTo>
                <a:lnTo>
                  <a:pt x="2081667" y="2968774"/>
                </a:lnTo>
                <a:lnTo>
                  <a:pt x="2081667" y="2191624"/>
                </a:lnTo>
                <a:lnTo>
                  <a:pt x="2081664" y="2191621"/>
                </a:lnTo>
                <a:lnTo>
                  <a:pt x="2081667" y="2191619"/>
                </a:lnTo>
                <a:lnTo>
                  <a:pt x="2081666" y="2013431"/>
                </a:lnTo>
                <a:lnTo>
                  <a:pt x="2081668" y="2013431"/>
                </a:lnTo>
                <a:close/>
                <a:moveTo>
                  <a:pt x="178191" y="2"/>
                </a:moveTo>
                <a:lnTo>
                  <a:pt x="1394646" y="1216456"/>
                </a:lnTo>
                <a:lnTo>
                  <a:pt x="1394645" y="691306"/>
                </a:lnTo>
                <a:lnTo>
                  <a:pt x="1646645" y="691306"/>
                </a:lnTo>
                <a:lnTo>
                  <a:pt x="1646645" y="1468456"/>
                </a:lnTo>
                <a:lnTo>
                  <a:pt x="1646648" y="1468459"/>
                </a:lnTo>
                <a:lnTo>
                  <a:pt x="1646645" y="1468462"/>
                </a:lnTo>
                <a:lnTo>
                  <a:pt x="1646646" y="1646649"/>
                </a:lnTo>
                <a:lnTo>
                  <a:pt x="1646644" y="1646649"/>
                </a:lnTo>
                <a:lnTo>
                  <a:pt x="1646645" y="1646650"/>
                </a:lnTo>
                <a:lnTo>
                  <a:pt x="1468457" y="1646650"/>
                </a:lnTo>
                <a:lnTo>
                  <a:pt x="691301" y="1646650"/>
                </a:lnTo>
                <a:lnTo>
                  <a:pt x="691301" y="1394650"/>
                </a:lnTo>
                <a:lnTo>
                  <a:pt x="1216457" y="1394650"/>
                </a:lnTo>
                <a:lnTo>
                  <a:pt x="0" y="178192"/>
                </a:lnTo>
                <a:close/>
                <a:moveTo>
                  <a:pt x="3550122" y="0"/>
                </a:moveTo>
                <a:lnTo>
                  <a:pt x="3728312" y="178191"/>
                </a:lnTo>
                <a:lnTo>
                  <a:pt x="2511855" y="1394648"/>
                </a:lnTo>
                <a:lnTo>
                  <a:pt x="3037011" y="1394648"/>
                </a:lnTo>
                <a:lnTo>
                  <a:pt x="3037011" y="1646648"/>
                </a:lnTo>
                <a:lnTo>
                  <a:pt x="2259855" y="1646648"/>
                </a:lnTo>
                <a:lnTo>
                  <a:pt x="2081667" y="1646648"/>
                </a:lnTo>
                <a:lnTo>
                  <a:pt x="2081666" y="1646648"/>
                </a:lnTo>
                <a:lnTo>
                  <a:pt x="2081667" y="1468460"/>
                </a:lnTo>
                <a:lnTo>
                  <a:pt x="2081664" y="1468458"/>
                </a:lnTo>
                <a:lnTo>
                  <a:pt x="2081667" y="1468455"/>
                </a:lnTo>
                <a:lnTo>
                  <a:pt x="2081667" y="691305"/>
                </a:lnTo>
                <a:lnTo>
                  <a:pt x="2333667" y="691305"/>
                </a:lnTo>
                <a:lnTo>
                  <a:pt x="2333667" y="12164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Freeform 75"/>
          <p:cNvSpPr>
            <a:spLocks noChangeAspect="1" noEditPoints="1"/>
          </p:cNvSpPr>
          <p:nvPr/>
        </p:nvSpPr>
        <p:spPr bwMode="auto">
          <a:xfrm>
            <a:off x="7208060" y="3194256"/>
            <a:ext cx="338259" cy="360000"/>
          </a:xfrm>
          <a:custGeom>
            <a:avLst/>
            <a:gdLst>
              <a:gd name="T0" fmla="*/ 145 w 413"/>
              <a:gd name="T1" fmla="*/ 290 h 440"/>
              <a:gd name="T2" fmla="*/ 104 w 413"/>
              <a:gd name="T3" fmla="*/ 330 h 440"/>
              <a:gd name="T4" fmla="*/ 145 w 413"/>
              <a:gd name="T5" fmla="*/ 371 h 440"/>
              <a:gd name="T6" fmla="*/ 185 w 413"/>
              <a:gd name="T7" fmla="*/ 330 h 440"/>
              <a:gd name="T8" fmla="*/ 145 w 413"/>
              <a:gd name="T9" fmla="*/ 290 h 440"/>
              <a:gd name="T10" fmla="*/ 145 w 413"/>
              <a:gd name="T11" fmla="*/ 356 h 440"/>
              <a:gd name="T12" fmla="*/ 119 w 413"/>
              <a:gd name="T13" fmla="*/ 330 h 440"/>
              <a:gd name="T14" fmla="*/ 145 w 413"/>
              <a:gd name="T15" fmla="*/ 305 h 440"/>
              <a:gd name="T16" fmla="*/ 171 w 413"/>
              <a:gd name="T17" fmla="*/ 330 h 440"/>
              <a:gd name="T18" fmla="*/ 145 w 413"/>
              <a:gd name="T19" fmla="*/ 356 h 440"/>
              <a:gd name="T20" fmla="*/ 222 w 413"/>
              <a:gd name="T21" fmla="*/ 358 h 440"/>
              <a:gd name="T22" fmla="*/ 182 w 413"/>
              <a:gd name="T23" fmla="*/ 399 h 440"/>
              <a:gd name="T24" fmla="*/ 222 w 413"/>
              <a:gd name="T25" fmla="*/ 440 h 440"/>
              <a:gd name="T26" fmla="*/ 263 w 413"/>
              <a:gd name="T27" fmla="*/ 399 h 440"/>
              <a:gd name="T28" fmla="*/ 222 w 413"/>
              <a:gd name="T29" fmla="*/ 358 h 440"/>
              <a:gd name="T30" fmla="*/ 222 w 413"/>
              <a:gd name="T31" fmla="*/ 425 h 440"/>
              <a:gd name="T32" fmla="*/ 197 w 413"/>
              <a:gd name="T33" fmla="*/ 399 h 440"/>
              <a:gd name="T34" fmla="*/ 222 w 413"/>
              <a:gd name="T35" fmla="*/ 373 h 440"/>
              <a:gd name="T36" fmla="*/ 248 w 413"/>
              <a:gd name="T37" fmla="*/ 399 h 440"/>
              <a:gd name="T38" fmla="*/ 222 w 413"/>
              <a:gd name="T39" fmla="*/ 425 h 440"/>
              <a:gd name="T40" fmla="*/ 339 w 413"/>
              <a:gd name="T41" fmla="*/ 0 h 440"/>
              <a:gd name="T42" fmla="*/ 74 w 413"/>
              <a:gd name="T43" fmla="*/ 0 h 440"/>
              <a:gd name="T44" fmla="*/ 0 w 413"/>
              <a:gd name="T45" fmla="*/ 74 h 440"/>
              <a:gd name="T46" fmla="*/ 0 w 413"/>
              <a:gd name="T47" fmla="*/ 204 h 440"/>
              <a:gd name="T48" fmla="*/ 74 w 413"/>
              <a:gd name="T49" fmla="*/ 278 h 440"/>
              <a:gd name="T50" fmla="*/ 339 w 413"/>
              <a:gd name="T51" fmla="*/ 278 h 440"/>
              <a:gd name="T52" fmla="*/ 413 w 413"/>
              <a:gd name="T53" fmla="*/ 204 h 440"/>
              <a:gd name="T54" fmla="*/ 413 w 413"/>
              <a:gd name="T55" fmla="*/ 74 h 440"/>
              <a:gd name="T56" fmla="*/ 339 w 413"/>
              <a:gd name="T57" fmla="*/ 0 h 440"/>
              <a:gd name="T58" fmla="*/ 398 w 413"/>
              <a:gd name="T59" fmla="*/ 204 h 440"/>
              <a:gd name="T60" fmla="*/ 339 w 413"/>
              <a:gd name="T61" fmla="*/ 263 h 440"/>
              <a:gd name="T62" fmla="*/ 74 w 413"/>
              <a:gd name="T63" fmla="*/ 263 h 440"/>
              <a:gd name="T64" fmla="*/ 14 w 413"/>
              <a:gd name="T65" fmla="*/ 204 h 440"/>
              <a:gd name="T66" fmla="*/ 14 w 413"/>
              <a:gd name="T67" fmla="*/ 74 h 440"/>
              <a:gd name="T68" fmla="*/ 74 w 413"/>
              <a:gd name="T69" fmla="*/ 15 h 440"/>
              <a:gd name="T70" fmla="*/ 339 w 413"/>
              <a:gd name="T71" fmla="*/ 15 h 440"/>
              <a:gd name="T72" fmla="*/ 398 w 413"/>
              <a:gd name="T73" fmla="*/ 74 h 440"/>
              <a:gd name="T74" fmla="*/ 398 w 413"/>
              <a:gd name="T75" fmla="*/ 204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3" h="440">
                <a:moveTo>
                  <a:pt x="145" y="290"/>
                </a:moveTo>
                <a:cubicBezTo>
                  <a:pt x="122" y="290"/>
                  <a:pt x="104" y="308"/>
                  <a:pt x="104" y="330"/>
                </a:cubicBezTo>
                <a:cubicBezTo>
                  <a:pt x="104" y="353"/>
                  <a:pt x="122" y="371"/>
                  <a:pt x="145" y="371"/>
                </a:cubicBezTo>
                <a:cubicBezTo>
                  <a:pt x="167" y="371"/>
                  <a:pt x="185" y="353"/>
                  <a:pt x="185" y="330"/>
                </a:cubicBezTo>
                <a:cubicBezTo>
                  <a:pt x="185" y="308"/>
                  <a:pt x="167" y="290"/>
                  <a:pt x="145" y="290"/>
                </a:cubicBezTo>
                <a:close/>
                <a:moveTo>
                  <a:pt x="145" y="356"/>
                </a:moveTo>
                <a:cubicBezTo>
                  <a:pt x="131" y="356"/>
                  <a:pt x="119" y="345"/>
                  <a:pt x="119" y="330"/>
                </a:cubicBezTo>
                <a:cubicBezTo>
                  <a:pt x="119" y="316"/>
                  <a:pt x="131" y="305"/>
                  <a:pt x="145" y="305"/>
                </a:cubicBezTo>
                <a:cubicBezTo>
                  <a:pt x="159" y="305"/>
                  <a:pt x="171" y="316"/>
                  <a:pt x="171" y="330"/>
                </a:cubicBezTo>
                <a:cubicBezTo>
                  <a:pt x="171" y="345"/>
                  <a:pt x="159" y="356"/>
                  <a:pt x="145" y="356"/>
                </a:cubicBezTo>
                <a:close/>
                <a:moveTo>
                  <a:pt x="222" y="358"/>
                </a:moveTo>
                <a:cubicBezTo>
                  <a:pt x="200" y="358"/>
                  <a:pt x="182" y="377"/>
                  <a:pt x="182" y="399"/>
                </a:cubicBezTo>
                <a:cubicBezTo>
                  <a:pt x="182" y="421"/>
                  <a:pt x="200" y="440"/>
                  <a:pt x="222" y="440"/>
                </a:cubicBezTo>
                <a:cubicBezTo>
                  <a:pt x="245" y="440"/>
                  <a:pt x="263" y="421"/>
                  <a:pt x="263" y="399"/>
                </a:cubicBezTo>
                <a:cubicBezTo>
                  <a:pt x="263" y="377"/>
                  <a:pt x="245" y="358"/>
                  <a:pt x="222" y="358"/>
                </a:cubicBezTo>
                <a:close/>
                <a:moveTo>
                  <a:pt x="222" y="425"/>
                </a:moveTo>
                <a:cubicBezTo>
                  <a:pt x="208" y="425"/>
                  <a:pt x="197" y="413"/>
                  <a:pt x="197" y="399"/>
                </a:cubicBezTo>
                <a:cubicBezTo>
                  <a:pt x="197" y="385"/>
                  <a:pt x="208" y="373"/>
                  <a:pt x="222" y="373"/>
                </a:cubicBezTo>
                <a:cubicBezTo>
                  <a:pt x="237" y="373"/>
                  <a:pt x="248" y="385"/>
                  <a:pt x="248" y="399"/>
                </a:cubicBezTo>
                <a:cubicBezTo>
                  <a:pt x="248" y="413"/>
                  <a:pt x="237" y="425"/>
                  <a:pt x="222" y="425"/>
                </a:cubicBezTo>
                <a:close/>
                <a:moveTo>
                  <a:pt x="339" y="0"/>
                </a:moveTo>
                <a:cubicBezTo>
                  <a:pt x="74" y="0"/>
                  <a:pt x="74" y="0"/>
                  <a:pt x="74" y="0"/>
                </a:cubicBezTo>
                <a:cubicBezTo>
                  <a:pt x="33" y="0"/>
                  <a:pt x="0" y="33"/>
                  <a:pt x="0" y="74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245"/>
                  <a:pt x="33" y="278"/>
                  <a:pt x="74" y="278"/>
                </a:cubicBezTo>
                <a:cubicBezTo>
                  <a:pt x="339" y="278"/>
                  <a:pt x="339" y="278"/>
                  <a:pt x="339" y="278"/>
                </a:cubicBezTo>
                <a:cubicBezTo>
                  <a:pt x="380" y="278"/>
                  <a:pt x="413" y="245"/>
                  <a:pt x="413" y="204"/>
                </a:cubicBezTo>
                <a:cubicBezTo>
                  <a:pt x="413" y="74"/>
                  <a:pt x="413" y="74"/>
                  <a:pt x="413" y="74"/>
                </a:cubicBezTo>
                <a:cubicBezTo>
                  <a:pt x="413" y="33"/>
                  <a:pt x="380" y="0"/>
                  <a:pt x="339" y="0"/>
                </a:cubicBezTo>
                <a:close/>
                <a:moveTo>
                  <a:pt x="398" y="204"/>
                </a:moveTo>
                <a:cubicBezTo>
                  <a:pt x="398" y="237"/>
                  <a:pt x="372" y="263"/>
                  <a:pt x="339" y="263"/>
                </a:cubicBezTo>
                <a:cubicBezTo>
                  <a:pt x="74" y="263"/>
                  <a:pt x="74" y="263"/>
                  <a:pt x="74" y="263"/>
                </a:cubicBezTo>
                <a:cubicBezTo>
                  <a:pt x="41" y="263"/>
                  <a:pt x="14" y="237"/>
                  <a:pt x="14" y="204"/>
                </a:cubicBezTo>
                <a:cubicBezTo>
                  <a:pt x="14" y="74"/>
                  <a:pt x="14" y="74"/>
                  <a:pt x="14" y="74"/>
                </a:cubicBezTo>
                <a:cubicBezTo>
                  <a:pt x="14" y="41"/>
                  <a:pt x="41" y="15"/>
                  <a:pt x="74" y="15"/>
                </a:cubicBezTo>
                <a:cubicBezTo>
                  <a:pt x="339" y="15"/>
                  <a:pt x="339" y="15"/>
                  <a:pt x="339" y="15"/>
                </a:cubicBezTo>
                <a:cubicBezTo>
                  <a:pt x="372" y="15"/>
                  <a:pt x="398" y="41"/>
                  <a:pt x="398" y="74"/>
                </a:cubicBezTo>
                <a:lnTo>
                  <a:pt x="398" y="2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68571" tIns="34286" rIns="68571" bIns="34286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05379" y="1157277"/>
            <a:ext cx="295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cs typeface="+mn-ea"/>
                <a:sym typeface="+mn-lt"/>
              </a:rPr>
              <a:t>CONTENT</a:t>
            </a:r>
            <a:endParaRPr lang="zh-CN" altLang="en-US" sz="3600" b="1" dirty="0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60935" y="1293368"/>
            <a:ext cx="764498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5145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11" grpId="0"/>
      <p:bldP spid="14" grpId="0"/>
      <p:bldP spid="20" grpId="0" animBg="1"/>
      <p:bldP spid="22" grpId="0" animBg="1"/>
      <p:bldP spid="23" grpId="0" animBg="1"/>
      <p:bldP spid="18" grpId="0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E86E937D-B042-5425-8B78-950DBA8ABDBE}"/>
              </a:ext>
            </a:extLst>
          </p:cNvPr>
          <p:cNvSpPr txBox="1"/>
          <p:nvPr/>
        </p:nvSpPr>
        <p:spPr>
          <a:xfrm>
            <a:off x="6940647" y="3162692"/>
            <a:ext cx="4534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如何确定直线，使在预测率满足约束情况的条件下，正确率达到最高？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4284F56-3BDB-AD3F-A0C8-364FEE1077CB}"/>
                  </a:ext>
                </a:extLst>
              </p:cNvPr>
              <p:cNvSpPr txBox="1"/>
              <p:nvPr/>
            </p:nvSpPr>
            <p:spPr>
              <a:xfrm>
                <a:off x="7013542" y="1814323"/>
                <a:ext cx="3488519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  <m: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fName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𝑎𝑐𝑐𝑢𝑟𝑎𝑐𝑦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.       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𝑓𝑜𝑟𝑐𝑎𝑠𝑡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4284F56-3BDB-AD3F-A0C8-364FEE107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42" y="1814323"/>
                <a:ext cx="3488519" cy="961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1B93408A-A18D-D342-1252-AA296543F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60" y="1814323"/>
            <a:ext cx="5677455" cy="389706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C923D28-668C-37A5-DA45-787FD657DDF1}"/>
              </a:ext>
            </a:extLst>
          </p:cNvPr>
          <p:cNvSpPr txBox="1"/>
          <p:nvPr/>
        </p:nvSpPr>
        <p:spPr>
          <a:xfrm>
            <a:off x="6940647" y="4615991"/>
            <a:ext cx="4534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明确事实：灰色地带中的点很多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FCDF1F8-36B4-30EC-7643-06768B5C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904" y="396982"/>
            <a:ext cx="8021643" cy="1077218"/>
          </a:xfrm>
        </p:spPr>
        <p:txBody>
          <a:bodyPr/>
          <a:lstStyle/>
          <a:p>
            <a:r>
              <a:rPr lang="zh-CN" altLang="en-US" dirty="0"/>
              <a:t>确定数学规划：以热偏好</a:t>
            </a:r>
            <a:r>
              <a:rPr lang="en-US" altLang="zh-CN" dirty="0"/>
              <a:t>3</a:t>
            </a:r>
            <a:r>
              <a:rPr lang="zh-CN" altLang="en-US" dirty="0"/>
              <a:t>为例（喜欢热）</a:t>
            </a:r>
          </a:p>
        </p:txBody>
      </p:sp>
    </p:spTree>
    <p:extLst>
      <p:ext uri="{BB962C8B-B14F-4D97-AF65-F5344CB8AC3E}">
        <p14:creationId xmlns:p14="http://schemas.microsoft.com/office/powerpoint/2010/main" val="648482012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B93408A-A18D-D342-1252-AA296543F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60" y="1814323"/>
            <a:ext cx="5677455" cy="389706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C923D28-668C-37A5-DA45-787FD657DDF1}"/>
              </a:ext>
            </a:extLst>
          </p:cNvPr>
          <p:cNvSpPr txBox="1"/>
          <p:nvPr/>
        </p:nvSpPr>
        <p:spPr>
          <a:xfrm>
            <a:off x="6799245" y="1583490"/>
            <a:ext cx="4534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明确事实：灰色地带中的点很多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FCDF1F8-36B4-30EC-7643-06768B5C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904" y="396982"/>
            <a:ext cx="8021643" cy="1077218"/>
          </a:xfrm>
        </p:spPr>
        <p:txBody>
          <a:bodyPr/>
          <a:lstStyle/>
          <a:p>
            <a:r>
              <a:rPr lang="zh-CN" altLang="en-US" dirty="0"/>
              <a:t>确定数学规划：以热偏好</a:t>
            </a:r>
            <a:r>
              <a:rPr lang="en-US" altLang="zh-CN" dirty="0"/>
              <a:t>3</a:t>
            </a:r>
            <a:r>
              <a:rPr lang="zh-CN" altLang="en-US" dirty="0"/>
              <a:t>为例（喜欢热）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94F4AD-49ED-47D7-7BF6-66A4CE1D3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758" y="2045155"/>
            <a:ext cx="3559945" cy="21135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A42E16-7290-6417-5CE4-CD4A4E041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757" y="4474780"/>
            <a:ext cx="3559945" cy="21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0702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AC923D28-668C-37A5-DA45-787FD657DDF1}"/>
              </a:ext>
            </a:extLst>
          </p:cNvPr>
          <p:cNvSpPr txBox="1"/>
          <p:nvPr/>
        </p:nvSpPr>
        <p:spPr>
          <a:xfrm>
            <a:off x="6664750" y="1352658"/>
            <a:ext cx="4534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两步走：分别确定两条直线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FCDF1F8-36B4-30EC-7643-06768B5C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904" y="643203"/>
            <a:ext cx="8021643" cy="584775"/>
          </a:xfrm>
        </p:spPr>
        <p:txBody>
          <a:bodyPr/>
          <a:lstStyle/>
          <a:p>
            <a:r>
              <a:rPr lang="zh-CN" altLang="en-US" dirty="0"/>
              <a:t>相关算法：以热偏好</a:t>
            </a:r>
            <a:r>
              <a:rPr lang="en-US" altLang="zh-CN" dirty="0"/>
              <a:t>3</a:t>
            </a:r>
            <a:r>
              <a:rPr lang="zh-CN" altLang="en-US" dirty="0"/>
              <a:t>为例（喜欢热）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5D0367-CD12-23E5-CA1D-917B3481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1" y="1814323"/>
            <a:ext cx="5378940" cy="41825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F67878-687A-1FE8-77D0-8B0609E7B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753" y="1957084"/>
            <a:ext cx="5677455" cy="389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01608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BFCDF1F8-36B4-30EC-7643-06768B5C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904" y="643203"/>
            <a:ext cx="8021643" cy="584775"/>
          </a:xfrm>
        </p:spPr>
        <p:txBody>
          <a:bodyPr/>
          <a:lstStyle/>
          <a:p>
            <a:r>
              <a:rPr lang="zh-CN" altLang="en-US" dirty="0"/>
              <a:t>相关算法：以热偏好</a:t>
            </a:r>
            <a:r>
              <a:rPr lang="en-US" altLang="zh-CN" dirty="0"/>
              <a:t>3</a:t>
            </a:r>
            <a:r>
              <a:rPr lang="zh-CN" altLang="en-US" dirty="0"/>
              <a:t>为例（喜欢热）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8A8DD1-2B84-664B-5083-7976A20C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275"/>
            <a:ext cx="3168764" cy="45611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5941B4-7A0B-9523-2B68-678650728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496" y="1557995"/>
            <a:ext cx="3473170" cy="459375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024346-705F-92B2-F257-4989ACCD7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033" y="1525432"/>
            <a:ext cx="3763646" cy="45611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BECD39-C956-422D-B1D8-ED209C2A6C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913" y="2900752"/>
            <a:ext cx="3287087" cy="348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35092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BFCDF1F8-36B4-30EC-7643-06768B5C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230" y="295831"/>
            <a:ext cx="8021643" cy="584775"/>
          </a:xfrm>
        </p:spPr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7B62E0-4C30-4D6E-9CD4-C0FFC2E3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50" y="1121446"/>
            <a:ext cx="3711910" cy="25478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11E34E-31DC-6ABE-CB8C-AD8F1D22C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64" y="3744756"/>
            <a:ext cx="4103682" cy="29080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8A7B73-25AD-4B02-A3C0-EDAEA4AB2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8504" y="3798491"/>
            <a:ext cx="3887132" cy="29153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903DC06-AD0B-403B-9273-9BA15F984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4489" y="947768"/>
            <a:ext cx="4527511" cy="254789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7A8E2E-141C-ADEF-E864-CA8CDB458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415" y="1121446"/>
            <a:ext cx="4260614" cy="25478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B38884E-0235-C9FA-1D54-B04470F3A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5601" y="3764957"/>
            <a:ext cx="4282903" cy="280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16629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BFCDF1F8-36B4-30EC-7643-06768B5C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291" y="726074"/>
            <a:ext cx="8021643" cy="584775"/>
          </a:xfrm>
        </p:spPr>
        <p:txBody>
          <a:bodyPr/>
          <a:lstStyle/>
          <a:p>
            <a:r>
              <a:rPr lang="zh-CN" altLang="en-US" dirty="0"/>
              <a:t>成果展示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2ADFC8-4405-AE58-45D9-2E3A6193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9400"/>
            <a:ext cx="12192000" cy="35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05073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1472612" y="3089152"/>
            <a:ext cx="4116739" cy="840230"/>
          </a:xfrm>
        </p:spPr>
        <p:txBody>
          <a:bodyPr/>
          <a:lstStyle/>
          <a:p>
            <a:r>
              <a:rPr lang="zh-CN" altLang="en-US" sz="5400" dirty="0"/>
              <a:t>人群类别划分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43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881" y="181290"/>
            <a:ext cx="7113116" cy="584775"/>
          </a:xfrm>
        </p:spPr>
        <p:txBody>
          <a:bodyPr/>
          <a:lstStyle/>
          <a:p>
            <a:r>
              <a:rPr lang="zh-CN" altLang="en-US" dirty="0"/>
              <a:t>再看数学模型，粗略划分人群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40F2B9E-9954-E335-0425-C12B8E7ED23E}"/>
                  </a:ext>
                </a:extLst>
              </p:cNvPr>
              <p:cNvSpPr txBox="1"/>
              <p:nvPr/>
            </p:nvSpPr>
            <p:spPr>
              <a:xfrm>
                <a:off x="0" y="944560"/>
                <a:ext cx="11932197" cy="1459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1   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绿色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无法判断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绿红</m:t>
                                  </m:r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夹杂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红色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40F2B9E-9954-E335-0425-C12B8E7E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4560"/>
                <a:ext cx="11932197" cy="145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1A0AB7-0112-A14D-F153-05F7CD887841}"/>
                  </a:ext>
                </a:extLst>
              </p:cNvPr>
              <p:cNvSpPr txBox="1"/>
              <p:nvPr/>
            </p:nvSpPr>
            <p:spPr>
              <a:xfrm>
                <a:off x="0" y="2313018"/>
                <a:ext cx="11932197" cy="1459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1   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红色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无法判断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绿红</m:t>
                                  </m:r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夹杂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绿色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11A0AB7-0112-A14D-F153-05F7CD887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3018"/>
                <a:ext cx="11932197" cy="1459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9B6DE6EB-C2C1-DC2D-9167-3F0CFFEF8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541" y="3812505"/>
            <a:ext cx="3975800" cy="27290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BC1C45-1046-E548-2243-E9B504321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872" y="3675200"/>
            <a:ext cx="42862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26586"/>
      </p:ext>
    </p:extLst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881" y="181290"/>
            <a:ext cx="7113116" cy="584775"/>
          </a:xfrm>
        </p:spPr>
        <p:txBody>
          <a:bodyPr/>
          <a:lstStyle/>
          <a:p>
            <a:r>
              <a:rPr lang="zh-CN" altLang="en-US" dirty="0"/>
              <a:t>各热偏好内细分人群（以热偏好</a:t>
            </a:r>
            <a:r>
              <a:rPr lang="en-US" altLang="zh-CN" dirty="0"/>
              <a:t>3</a:t>
            </a:r>
            <a:r>
              <a:rPr lang="zh-CN" altLang="en-US" dirty="0"/>
              <a:t>为例）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40F2B9E-9954-E335-0425-C12B8E7ED23E}"/>
                  </a:ext>
                </a:extLst>
              </p:cNvPr>
              <p:cNvSpPr txBox="1"/>
              <p:nvPr/>
            </p:nvSpPr>
            <p:spPr>
              <a:xfrm>
                <a:off x="0" y="944560"/>
                <a:ext cx="11932197" cy="1459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1   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绿色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无法判断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绿红</m:t>
                                  </m:r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夹杂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红色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40F2B9E-9954-E335-0425-C12B8E7ED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44560"/>
                <a:ext cx="11932197" cy="1459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BAB6EEB-69BA-A462-8F27-E9BFFF174E6F}"/>
                  </a:ext>
                </a:extLst>
              </p:cNvPr>
              <p:cNvSpPr txBox="1"/>
              <p:nvPr/>
            </p:nvSpPr>
            <p:spPr>
              <a:xfrm>
                <a:off x="6405511" y="2973858"/>
                <a:ext cx="45625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我们追求的是最大群体舒适度，故更加注重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dirty="0"/>
                  <a:t>部分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BAB6EEB-69BA-A462-8F27-E9BFFF174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511" y="2973858"/>
                <a:ext cx="4562572" cy="830997"/>
              </a:xfrm>
              <a:prstGeom prst="rect">
                <a:avLst/>
              </a:prstGeom>
              <a:blipFill>
                <a:blip r:embed="rId4"/>
                <a:stretch>
                  <a:fillRect l="-2139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896BA485-7856-906F-D3F5-311F10977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65" y="2780907"/>
            <a:ext cx="5334764" cy="3661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4610A5-A01F-7E7B-3B1A-722FBA3AFC15}"/>
                  </a:ext>
                </a:extLst>
              </p:cNvPr>
              <p:cNvSpPr txBox="1"/>
              <p:nvPr/>
            </p:nvSpPr>
            <p:spPr>
              <a:xfrm>
                <a:off x="6427508" y="4364610"/>
                <a:ext cx="45405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/>
                  <a:t>、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dirty="0"/>
                  <a:t>均与这个人的个性有关，当两个人的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400" dirty="0"/>
                  <a:t>、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2400" dirty="0"/>
                  <a:t>“相近”时，可将二者归为一类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C4610A5-A01F-7E7B-3B1A-722FBA3AF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508" y="4364610"/>
                <a:ext cx="4540575" cy="1200329"/>
              </a:xfrm>
              <a:prstGeom prst="rect">
                <a:avLst/>
              </a:prstGeom>
              <a:blipFill>
                <a:blip r:embed="rId6"/>
                <a:stretch>
                  <a:fillRect l="-2013" t="-4061" r="-1074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767647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2077204" y="708066"/>
                <a:ext cx="7113116" cy="1077218"/>
              </a:xfrm>
            </p:spPr>
            <p:txBody>
              <a:bodyPr/>
              <a:lstStyle/>
              <a:p>
                <a:r>
                  <a:rPr lang="zh-CN" altLang="en-US" sz="3200" dirty="0"/>
                  <a:t>如何定义两个人的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3200" dirty="0"/>
                  <a:t>、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3200" dirty="0"/>
                  <a:t>“相近”？</a:t>
                </a:r>
                <a:br>
                  <a:rPr lang="en-US" altLang="zh-CN" sz="3200" dirty="0"/>
                </a:br>
                <a:r>
                  <a:rPr lang="zh-CN" altLang="en-US" dirty="0"/>
                  <a:t>能否只依据二者数值的接近？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77204" y="708066"/>
                <a:ext cx="7113116" cy="1077218"/>
              </a:xfrm>
              <a:blipFill>
                <a:blip r:embed="rId3"/>
                <a:stretch>
                  <a:fillRect l="-2228" t="-6780" b="-18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D034C374-14C2-FDC7-2518-06C9A9541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1" y="2253006"/>
            <a:ext cx="5140191" cy="30565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7036B4C-0289-D948-AD75-5057E747D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410" y="2111604"/>
            <a:ext cx="5375495" cy="319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56393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623441" y="2724637"/>
            <a:ext cx="3919520" cy="1588127"/>
          </a:xfrm>
        </p:spPr>
        <p:txBody>
          <a:bodyPr/>
          <a:lstStyle/>
          <a:p>
            <a:r>
              <a:rPr lang="zh-CN" altLang="en-US" sz="5400" dirty="0"/>
              <a:t>问题分析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EB7744-1160-9C3A-906F-DEE3D4607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672" y="1556760"/>
            <a:ext cx="6474255" cy="44636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E5A9AC-262E-3443-0CAD-650FCDD4477E}"/>
              </a:ext>
            </a:extLst>
          </p:cNvPr>
          <p:cNvSpPr txBox="1"/>
          <p:nvPr/>
        </p:nvSpPr>
        <p:spPr>
          <a:xfrm>
            <a:off x="9160252" y="2573283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Y=6x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D3B449-2D3C-1C9A-3EAE-D3F7FB1E3A61}"/>
              </a:ext>
            </a:extLst>
          </p:cNvPr>
          <p:cNvSpPr txBox="1"/>
          <p:nvPr/>
        </p:nvSpPr>
        <p:spPr>
          <a:xfrm>
            <a:off x="5060760" y="1163163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Y=6.1x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DDADCA2-3F3D-D5B3-5E84-27604DA2093E}"/>
              </a:ext>
            </a:extLst>
          </p:cNvPr>
          <p:cNvSpPr txBox="1"/>
          <p:nvPr/>
        </p:nvSpPr>
        <p:spPr>
          <a:xfrm>
            <a:off x="9907572" y="1220990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Y=6.45x-1.8</a:t>
            </a:r>
            <a:endParaRPr lang="zh-CN" altLang="en-US" dirty="0"/>
          </a:p>
        </p:txBody>
      </p:sp>
      <p:sp>
        <p:nvSpPr>
          <p:cNvPr id="29" name="箭头: 虚尾 28">
            <a:extLst>
              <a:ext uri="{FF2B5EF4-FFF2-40B4-BE49-F238E27FC236}">
                <a16:creationId xmlns:a16="http://schemas.microsoft.com/office/drawing/2014/main" id="{F1145F0C-CB49-244A-9346-86919307C3D0}"/>
              </a:ext>
            </a:extLst>
          </p:cNvPr>
          <p:cNvSpPr/>
          <p:nvPr/>
        </p:nvSpPr>
        <p:spPr>
          <a:xfrm rot="3932802">
            <a:off x="5246211" y="1925699"/>
            <a:ext cx="1184248" cy="41478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箭头: 虚尾 29">
            <a:extLst>
              <a:ext uri="{FF2B5EF4-FFF2-40B4-BE49-F238E27FC236}">
                <a16:creationId xmlns:a16="http://schemas.microsoft.com/office/drawing/2014/main" id="{92453CEE-805E-9112-FE5D-10A8B31A157B}"/>
              </a:ext>
            </a:extLst>
          </p:cNvPr>
          <p:cNvSpPr/>
          <p:nvPr/>
        </p:nvSpPr>
        <p:spPr>
          <a:xfrm rot="10256779">
            <a:off x="8446845" y="1325103"/>
            <a:ext cx="1356077" cy="41478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箭头: 虚尾 30">
            <a:extLst>
              <a:ext uri="{FF2B5EF4-FFF2-40B4-BE49-F238E27FC236}">
                <a16:creationId xmlns:a16="http://schemas.microsoft.com/office/drawing/2014/main" id="{F4D0473E-B91D-BC1A-F759-976C35A072D5}"/>
              </a:ext>
            </a:extLst>
          </p:cNvPr>
          <p:cNvSpPr/>
          <p:nvPr/>
        </p:nvSpPr>
        <p:spPr>
          <a:xfrm rot="12117057">
            <a:off x="7920941" y="2176521"/>
            <a:ext cx="1124622" cy="414780"/>
          </a:xfrm>
          <a:prstGeom prst="striped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30BAE4DC-4F18-60C9-BF2B-F032FB2D60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29079" y="218713"/>
                <a:ext cx="7113116" cy="1077218"/>
              </a:xfrm>
            </p:spPr>
            <p:txBody>
              <a:bodyPr/>
              <a:lstStyle/>
              <a:p>
                <a:r>
                  <a:rPr lang="zh-CN" altLang="en-US" dirty="0"/>
                  <a:t>只依据二者数值的接近不能</a:t>
                </a:r>
                <a:r>
                  <a:rPr lang="zh-CN" altLang="en-US" sz="3200" dirty="0"/>
                  <a:t>定义两个人的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3200" dirty="0"/>
                  <a:t>、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3200" dirty="0"/>
                  <a:t>“相近”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标题 1">
                <a:extLst>
                  <a:ext uri="{FF2B5EF4-FFF2-40B4-BE49-F238E27FC236}">
                    <a16:creationId xmlns:a16="http://schemas.microsoft.com/office/drawing/2014/main" id="{30BAE4DC-4F18-60C9-BF2B-F032FB2D6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29079" y="218713"/>
                <a:ext cx="7113116" cy="1077218"/>
              </a:xfrm>
              <a:blipFill>
                <a:blip r:embed="rId4"/>
                <a:stretch>
                  <a:fillRect l="-2230" t="-6780" r="-2144" b="-18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405912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943F5A6-CD6B-2B2C-F286-FB368727B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82" y="3775777"/>
            <a:ext cx="3755414" cy="257775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6810" y="1732654"/>
            <a:ext cx="3873850" cy="1077218"/>
          </a:xfrm>
        </p:spPr>
        <p:txBody>
          <a:bodyPr/>
          <a:lstStyle/>
          <a:p>
            <a:r>
              <a:rPr lang="zh-CN" altLang="en-US" dirty="0"/>
              <a:t>讨论两个人的“个性”相近必须在可行范围内，且应与面积相挂钩</a:t>
            </a: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ACA94798-F248-30A6-4C1D-2C22397DB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931" y="832052"/>
            <a:ext cx="6873836" cy="5410669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D33B93DF-34D4-2EC0-537B-E1E206A3829C}"/>
              </a:ext>
            </a:extLst>
          </p:cNvPr>
          <p:cNvSpPr txBox="1"/>
          <p:nvPr/>
        </p:nvSpPr>
        <p:spPr>
          <a:xfrm>
            <a:off x="3413977" y="3775777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物理意义不相同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B090B91-97ED-F652-5882-F57E45FBB13D}"/>
              </a:ext>
            </a:extLst>
          </p:cNvPr>
          <p:cNvSpPr txBox="1"/>
          <p:nvPr/>
        </p:nvSpPr>
        <p:spPr>
          <a:xfrm>
            <a:off x="8807680" y="89557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物理意义不相同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E563BBF-CD58-4210-C625-4ABD9C247654}"/>
              </a:ext>
            </a:extLst>
          </p:cNvPr>
          <p:cNvSpPr txBox="1"/>
          <p:nvPr/>
        </p:nvSpPr>
        <p:spPr>
          <a:xfrm>
            <a:off x="5151651" y="193257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物理意义相同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C9E8AD2-DD00-60C3-D4D6-AF8E5ECBF1D4}"/>
              </a:ext>
            </a:extLst>
          </p:cNvPr>
          <p:cNvSpPr txBox="1"/>
          <p:nvPr/>
        </p:nvSpPr>
        <p:spPr>
          <a:xfrm>
            <a:off x="7585338" y="519581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物理意义相同</a:t>
            </a:r>
          </a:p>
        </p:txBody>
      </p:sp>
    </p:spTree>
    <p:extLst>
      <p:ext uri="{BB962C8B-B14F-4D97-AF65-F5344CB8AC3E}">
        <p14:creationId xmlns:p14="http://schemas.microsoft.com/office/powerpoint/2010/main" val="2481230721"/>
      </p:ext>
    </p:extLst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>
            <a:extLst>
              <a:ext uri="{FF2B5EF4-FFF2-40B4-BE49-F238E27FC236}">
                <a16:creationId xmlns:a16="http://schemas.microsoft.com/office/drawing/2014/main" id="{ACA94798-F248-30A6-4C1D-2C22397D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492" y="1077601"/>
            <a:ext cx="3474264" cy="27347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CB5B1B-AEB8-10FB-7613-8A324BD8D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508" y="400978"/>
            <a:ext cx="4184779" cy="31779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EF66E7-77CA-2DD7-9870-513BBC7D7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9000"/>
            <a:ext cx="4184779" cy="33998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3DE6AE-734D-331B-F423-59E22D9EEB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37" y="3648865"/>
            <a:ext cx="4575832" cy="3100047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964C01B8-832F-89CF-E94C-5250C2B1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590" y="400978"/>
            <a:ext cx="7113116" cy="584775"/>
          </a:xfrm>
        </p:spPr>
        <p:txBody>
          <a:bodyPr/>
          <a:lstStyle/>
          <a:p>
            <a:r>
              <a:rPr lang="zh-CN" altLang="en-US" dirty="0"/>
              <a:t>情况太多，不利于算法实现</a:t>
            </a:r>
          </a:p>
        </p:txBody>
      </p:sp>
    </p:spTree>
    <p:extLst>
      <p:ext uri="{BB962C8B-B14F-4D97-AF65-F5344CB8AC3E}">
        <p14:creationId xmlns:p14="http://schemas.microsoft.com/office/powerpoint/2010/main" val="584898163"/>
      </p:ext>
    </p:extLst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964C01B8-832F-89CF-E94C-5250C2B1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556" y="2559329"/>
            <a:ext cx="4283987" cy="1569660"/>
          </a:xfrm>
        </p:spPr>
        <p:txBody>
          <a:bodyPr/>
          <a:lstStyle/>
          <a:p>
            <a:r>
              <a:rPr lang="zh-CN" altLang="en-US" dirty="0"/>
              <a:t>目标简化，当两个人的特征直线所围四边形面积最小时，认为二者“个性”最接近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AFF889-E45F-CDF9-C818-34AEF1415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43" y="1076961"/>
            <a:ext cx="6776890" cy="5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10174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964C01B8-832F-89CF-E94C-5250C2B1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52" y="374560"/>
            <a:ext cx="4283987" cy="584775"/>
          </a:xfrm>
        </p:spPr>
        <p:txBody>
          <a:bodyPr/>
          <a:lstStyle/>
          <a:p>
            <a:r>
              <a:rPr lang="zh-CN" altLang="en-US" dirty="0"/>
              <a:t>算法设计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829C92B9-88E2-12C1-3E1F-37FCCC970799}"/>
              </a:ext>
            </a:extLst>
          </p:cNvPr>
          <p:cNvSpPr/>
          <p:nvPr/>
        </p:nvSpPr>
        <p:spPr>
          <a:xfrm>
            <a:off x="871980" y="1640264"/>
            <a:ext cx="603315" cy="60331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B6C3669-6EAB-496E-96A0-D65F22C8606C}"/>
              </a:ext>
            </a:extLst>
          </p:cNvPr>
          <p:cNvSpPr/>
          <p:nvPr/>
        </p:nvSpPr>
        <p:spPr>
          <a:xfrm>
            <a:off x="1816296" y="1640264"/>
            <a:ext cx="603315" cy="60331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4C6E7E4-5EAD-8EF3-4CC4-B1C9CB2ECCBF}"/>
              </a:ext>
            </a:extLst>
          </p:cNvPr>
          <p:cNvSpPr/>
          <p:nvPr/>
        </p:nvSpPr>
        <p:spPr>
          <a:xfrm>
            <a:off x="2800860" y="1640264"/>
            <a:ext cx="603315" cy="60331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A3A92F8-B7C5-B752-DF00-0A350D0B99FC}"/>
              </a:ext>
            </a:extLst>
          </p:cNvPr>
          <p:cNvSpPr/>
          <p:nvPr/>
        </p:nvSpPr>
        <p:spPr>
          <a:xfrm>
            <a:off x="3692827" y="1640264"/>
            <a:ext cx="603315" cy="60331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6938B7C-32FA-5BE6-88BF-8314F1AE35CD}"/>
              </a:ext>
            </a:extLst>
          </p:cNvPr>
          <p:cNvSpPr/>
          <p:nvPr/>
        </p:nvSpPr>
        <p:spPr>
          <a:xfrm>
            <a:off x="4593828" y="1630838"/>
            <a:ext cx="603315" cy="60331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A3C9B43-B9A2-99F0-30C7-9E09CA65E627}"/>
              </a:ext>
            </a:extLst>
          </p:cNvPr>
          <p:cNvSpPr/>
          <p:nvPr/>
        </p:nvSpPr>
        <p:spPr>
          <a:xfrm>
            <a:off x="5482702" y="1630838"/>
            <a:ext cx="603315" cy="60331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" name="箭头: 下 3">
            <a:extLst>
              <a:ext uri="{FF2B5EF4-FFF2-40B4-BE49-F238E27FC236}">
                <a16:creationId xmlns:a16="http://schemas.microsoft.com/office/drawing/2014/main" id="{94C7369D-4EED-9BC6-EAF9-724C64DF7C2A}"/>
              </a:ext>
            </a:extLst>
          </p:cNvPr>
          <p:cNvSpPr/>
          <p:nvPr/>
        </p:nvSpPr>
        <p:spPr>
          <a:xfrm>
            <a:off x="3160087" y="2442327"/>
            <a:ext cx="603315" cy="1027522"/>
          </a:xfrm>
          <a:prstGeom prst="downArrow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E3D3D02-B80E-AC23-216C-C8C677F2D0FE}"/>
              </a:ext>
            </a:extLst>
          </p:cNvPr>
          <p:cNvSpPr/>
          <p:nvPr/>
        </p:nvSpPr>
        <p:spPr>
          <a:xfrm>
            <a:off x="2558140" y="3568044"/>
            <a:ext cx="603315" cy="60331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4A854AD-33A3-3352-CF3D-ACC7F01F854A}"/>
              </a:ext>
            </a:extLst>
          </p:cNvPr>
          <p:cNvSpPr/>
          <p:nvPr/>
        </p:nvSpPr>
        <p:spPr>
          <a:xfrm>
            <a:off x="3526057" y="3583756"/>
            <a:ext cx="603315" cy="60331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B10939B-0604-088D-A7CF-0531D2F19EE2}"/>
              </a:ext>
            </a:extLst>
          </p:cNvPr>
          <p:cNvSpPr/>
          <p:nvPr/>
        </p:nvSpPr>
        <p:spPr>
          <a:xfrm>
            <a:off x="4400371" y="3579043"/>
            <a:ext cx="603315" cy="60331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44D650C-F246-2BF1-D02C-CCE29249B2F6}"/>
              </a:ext>
            </a:extLst>
          </p:cNvPr>
          <p:cNvSpPr/>
          <p:nvPr/>
        </p:nvSpPr>
        <p:spPr>
          <a:xfrm>
            <a:off x="5492685" y="3583756"/>
            <a:ext cx="603315" cy="60331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ADC362F-E518-493A-F2B1-86822B4AE4AF}"/>
              </a:ext>
            </a:extLst>
          </p:cNvPr>
          <p:cNvGrpSpPr/>
          <p:nvPr/>
        </p:nvGrpSpPr>
        <p:grpSpPr>
          <a:xfrm>
            <a:off x="988947" y="3579043"/>
            <a:ext cx="1508288" cy="1498863"/>
            <a:chOff x="722722" y="4245205"/>
            <a:chExt cx="1508288" cy="1498863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B1179A3-DA00-AC73-C099-1B8AC9986E00}"/>
                </a:ext>
              </a:extLst>
            </p:cNvPr>
            <p:cNvSpPr/>
            <p:nvPr/>
          </p:nvSpPr>
          <p:spPr>
            <a:xfrm>
              <a:off x="722722" y="5139180"/>
              <a:ext cx="603315" cy="603316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0E19B79A-1F49-393F-C9C5-464B8CEE8586}"/>
                </a:ext>
              </a:extLst>
            </p:cNvPr>
            <p:cNvSpPr/>
            <p:nvPr/>
          </p:nvSpPr>
          <p:spPr>
            <a:xfrm>
              <a:off x="1627695" y="5140752"/>
              <a:ext cx="603315" cy="603316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D00F28B-2F0F-0B62-CB67-7E673DCB1BB3}"/>
                </a:ext>
              </a:extLst>
            </p:cNvPr>
            <p:cNvSpPr/>
            <p:nvPr/>
          </p:nvSpPr>
          <p:spPr>
            <a:xfrm>
              <a:off x="1173637" y="4245205"/>
              <a:ext cx="603315" cy="603316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1B3D71F9-77B2-913C-BE28-73A0A1D57EDD}"/>
                </a:ext>
              </a:extLst>
            </p:cNvPr>
            <p:cNvCxnSpPr>
              <a:stCxn id="18" idx="3"/>
              <a:endCxn id="11" idx="0"/>
            </p:cNvCxnSpPr>
            <p:nvPr/>
          </p:nvCxnSpPr>
          <p:spPr>
            <a:xfrm flipH="1">
              <a:off x="1024380" y="4760167"/>
              <a:ext cx="237610" cy="379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9527E16-B67E-E327-87C9-690F03C45147}"/>
                </a:ext>
              </a:extLst>
            </p:cNvPr>
            <p:cNvCxnSpPr>
              <a:cxnSpLocks/>
              <a:stCxn id="18" idx="5"/>
              <a:endCxn id="13" idx="0"/>
            </p:cNvCxnSpPr>
            <p:nvPr/>
          </p:nvCxnSpPr>
          <p:spPr>
            <a:xfrm>
              <a:off x="1688599" y="4760167"/>
              <a:ext cx="240754" cy="3805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5F0EA2B6-B985-7730-48B7-75EFA2BE7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76" y="2234154"/>
            <a:ext cx="4668167" cy="295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71137"/>
      </p:ext>
    </p:extLst>
  </p:cSld>
  <p:clrMapOvr>
    <a:masterClrMapping/>
  </p:clrMapOvr>
  <p:transition spd="slow"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>
            <a:extLst>
              <a:ext uri="{FF2B5EF4-FFF2-40B4-BE49-F238E27FC236}">
                <a16:creationId xmlns:a16="http://schemas.microsoft.com/office/drawing/2014/main" id="{BFCDF1F8-36B4-30EC-7643-06768B5C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904" y="643203"/>
            <a:ext cx="8021643" cy="584775"/>
          </a:xfrm>
        </p:spPr>
        <p:txBody>
          <a:bodyPr/>
          <a:lstStyle/>
          <a:p>
            <a:r>
              <a:rPr lang="zh-CN" altLang="en-US" dirty="0"/>
              <a:t>相关算法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8E27ED-09C0-802A-2C1B-99187BA64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7" y="1376314"/>
            <a:ext cx="5407535" cy="51467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40FA16-BB61-CE17-F741-CEE3471C7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87" y="1671208"/>
            <a:ext cx="6332769" cy="47476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9F20214-E82F-6BF3-D419-8A7E6ED1D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860" y="1686449"/>
            <a:ext cx="4587638" cy="47629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BAA9286-CABC-3203-6EC1-A4A5FF159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033" y="1692815"/>
            <a:ext cx="4762913" cy="47629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EABACA-7A5B-C4D3-07C9-FB73883D54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8698" y="2139878"/>
            <a:ext cx="5494496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25023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964C01B8-832F-89CF-E94C-5250C2B1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52" y="374560"/>
            <a:ext cx="4283987" cy="584775"/>
          </a:xfrm>
        </p:spPr>
        <p:txBody>
          <a:bodyPr/>
          <a:lstStyle/>
          <a:p>
            <a:r>
              <a:rPr lang="zh-CN" altLang="en-US" dirty="0"/>
              <a:t>成果展示（热偏好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2602CD2-1ACC-2B4B-64F4-EFD2B4445F48}"/>
              </a:ext>
            </a:extLst>
          </p:cNvPr>
          <p:cNvSpPr/>
          <p:nvPr/>
        </p:nvSpPr>
        <p:spPr>
          <a:xfrm>
            <a:off x="6408657" y="374560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FCAED23-9F49-8D5D-3B33-9DB2E2706C3C}"/>
              </a:ext>
            </a:extLst>
          </p:cNvPr>
          <p:cNvSpPr/>
          <p:nvPr/>
        </p:nvSpPr>
        <p:spPr>
          <a:xfrm>
            <a:off x="4253059" y="1168456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A5D4B3B-C257-E9BE-8E71-50A630EB390A}"/>
              </a:ext>
            </a:extLst>
          </p:cNvPr>
          <p:cNvSpPr/>
          <p:nvPr/>
        </p:nvSpPr>
        <p:spPr>
          <a:xfrm>
            <a:off x="2100606" y="1962352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2095423-5661-FF91-016C-A634C8659883}"/>
              </a:ext>
            </a:extLst>
          </p:cNvPr>
          <p:cNvSpPr/>
          <p:nvPr/>
        </p:nvSpPr>
        <p:spPr>
          <a:xfrm>
            <a:off x="8376500" y="1168456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57F3AF7-9FFB-48F6-F570-E56CFCAA6B03}"/>
              </a:ext>
            </a:extLst>
          </p:cNvPr>
          <p:cNvSpPr/>
          <p:nvPr/>
        </p:nvSpPr>
        <p:spPr>
          <a:xfrm>
            <a:off x="4736844" y="1962352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AFD82E1-0B4D-7A6D-2093-B919B5756247}"/>
              </a:ext>
            </a:extLst>
          </p:cNvPr>
          <p:cNvSpPr/>
          <p:nvPr/>
        </p:nvSpPr>
        <p:spPr>
          <a:xfrm>
            <a:off x="1250538" y="2647673"/>
            <a:ext cx="697773" cy="737018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17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CCBB102-DB86-4D1B-069B-C97A3FC4A67C}"/>
              </a:ext>
            </a:extLst>
          </p:cNvPr>
          <p:cNvSpPr/>
          <p:nvPr/>
        </p:nvSpPr>
        <p:spPr>
          <a:xfrm>
            <a:off x="2639504" y="2691982"/>
            <a:ext cx="707341" cy="670242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</a:t>
            </a:r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1E1A8F1-9400-3699-28B4-6500393E72BE}"/>
              </a:ext>
            </a:extLst>
          </p:cNvPr>
          <p:cNvSpPr/>
          <p:nvPr/>
        </p:nvSpPr>
        <p:spPr>
          <a:xfrm>
            <a:off x="5489543" y="2691981"/>
            <a:ext cx="642922" cy="670243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A8BC84F-F33A-08DF-642B-43738CBB3870}"/>
              </a:ext>
            </a:extLst>
          </p:cNvPr>
          <p:cNvSpPr/>
          <p:nvPr/>
        </p:nvSpPr>
        <p:spPr>
          <a:xfrm>
            <a:off x="4861851" y="3516190"/>
            <a:ext cx="673232" cy="65532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495FE4F-D6A6-C37C-F569-B877331D102A}"/>
              </a:ext>
            </a:extLst>
          </p:cNvPr>
          <p:cNvSpPr/>
          <p:nvPr/>
        </p:nvSpPr>
        <p:spPr>
          <a:xfrm>
            <a:off x="4112173" y="2799916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6B61F06-6C62-BD12-AD2F-FD197935AA2A}"/>
              </a:ext>
            </a:extLst>
          </p:cNvPr>
          <p:cNvSpPr/>
          <p:nvPr/>
        </p:nvSpPr>
        <p:spPr>
          <a:xfrm>
            <a:off x="3289933" y="3516190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E1112451-9F46-8839-53A6-4B412A54F575}"/>
              </a:ext>
            </a:extLst>
          </p:cNvPr>
          <p:cNvSpPr/>
          <p:nvPr/>
        </p:nvSpPr>
        <p:spPr>
          <a:xfrm>
            <a:off x="2473727" y="4333342"/>
            <a:ext cx="754325" cy="716273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95519E4-B03E-B40E-D3A6-782A786A540C}"/>
              </a:ext>
            </a:extLst>
          </p:cNvPr>
          <p:cNvSpPr/>
          <p:nvPr/>
        </p:nvSpPr>
        <p:spPr>
          <a:xfrm>
            <a:off x="3870466" y="4333341"/>
            <a:ext cx="780807" cy="716274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57F57BD-1B29-EC19-FCE4-5724BE4323DC}"/>
              </a:ext>
            </a:extLst>
          </p:cNvPr>
          <p:cNvSpPr/>
          <p:nvPr/>
        </p:nvSpPr>
        <p:spPr>
          <a:xfrm>
            <a:off x="7373082" y="1961406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245F4D-F22E-0775-4F93-C09D7E7949B6}"/>
              </a:ext>
            </a:extLst>
          </p:cNvPr>
          <p:cNvSpPr/>
          <p:nvPr/>
        </p:nvSpPr>
        <p:spPr>
          <a:xfrm>
            <a:off x="9542157" y="1931716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3730616-B298-CE97-13DD-A7C5425F7923}"/>
              </a:ext>
            </a:extLst>
          </p:cNvPr>
          <p:cNvSpPr/>
          <p:nvPr/>
        </p:nvSpPr>
        <p:spPr>
          <a:xfrm>
            <a:off x="7902866" y="2664488"/>
            <a:ext cx="638541" cy="627511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AD4CC00-688A-F2F0-8B54-EF0072F1D549}"/>
              </a:ext>
            </a:extLst>
          </p:cNvPr>
          <p:cNvSpPr/>
          <p:nvPr/>
        </p:nvSpPr>
        <p:spPr>
          <a:xfrm>
            <a:off x="8964406" y="2913973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A6947F6-89C3-3D5B-5563-14FFD4B10382}"/>
              </a:ext>
            </a:extLst>
          </p:cNvPr>
          <p:cNvSpPr/>
          <p:nvPr/>
        </p:nvSpPr>
        <p:spPr>
          <a:xfrm>
            <a:off x="10540923" y="2707224"/>
            <a:ext cx="773474" cy="721776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B75BEDD-AC5A-AD48-5675-46F63CE23B3A}"/>
              </a:ext>
            </a:extLst>
          </p:cNvPr>
          <p:cNvSpPr/>
          <p:nvPr/>
        </p:nvSpPr>
        <p:spPr>
          <a:xfrm>
            <a:off x="6803071" y="2707224"/>
            <a:ext cx="662505" cy="655000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C29E487-B736-E894-D430-269B41B61F12}"/>
              </a:ext>
            </a:extLst>
          </p:cNvPr>
          <p:cNvSpPr/>
          <p:nvPr/>
        </p:nvSpPr>
        <p:spPr>
          <a:xfrm>
            <a:off x="7374418" y="4329411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F9C22DF-32C2-63DB-944A-1F26303F4A95}"/>
              </a:ext>
            </a:extLst>
          </p:cNvPr>
          <p:cNvSpPr/>
          <p:nvPr/>
        </p:nvSpPr>
        <p:spPr>
          <a:xfrm>
            <a:off x="8111878" y="3577153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970D1162-CF1F-F21C-C225-020B69298B4C}"/>
              </a:ext>
            </a:extLst>
          </p:cNvPr>
          <p:cNvSpPr/>
          <p:nvPr/>
        </p:nvSpPr>
        <p:spPr>
          <a:xfrm>
            <a:off x="6507153" y="5214903"/>
            <a:ext cx="631597" cy="594839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D23212B0-8870-B71C-C4EA-50B36B80679D}"/>
              </a:ext>
            </a:extLst>
          </p:cNvPr>
          <p:cNvSpPr/>
          <p:nvPr/>
        </p:nvSpPr>
        <p:spPr>
          <a:xfrm>
            <a:off x="8855212" y="4285573"/>
            <a:ext cx="713088" cy="723344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F014372-6D89-ABF6-8C3A-3A94E443980C}"/>
              </a:ext>
            </a:extLst>
          </p:cNvPr>
          <p:cNvSpPr/>
          <p:nvPr/>
        </p:nvSpPr>
        <p:spPr>
          <a:xfrm>
            <a:off x="8006013" y="5214902"/>
            <a:ext cx="639121" cy="594840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984EF3E6-5277-A1F0-DEF0-575DAA389847}"/>
              </a:ext>
            </a:extLst>
          </p:cNvPr>
          <p:cNvSpPr/>
          <p:nvPr/>
        </p:nvSpPr>
        <p:spPr>
          <a:xfrm>
            <a:off x="10199896" y="3577152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63D8008-89DE-0343-7607-7DBA6027F898}"/>
              </a:ext>
            </a:extLst>
          </p:cNvPr>
          <p:cNvSpPr/>
          <p:nvPr/>
        </p:nvSpPr>
        <p:spPr>
          <a:xfrm>
            <a:off x="9899186" y="4329410"/>
            <a:ext cx="667511" cy="655472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DB2000F-E131-0B5C-6892-CD26EF864194}"/>
              </a:ext>
            </a:extLst>
          </p:cNvPr>
          <p:cNvSpPr/>
          <p:nvPr/>
        </p:nvSpPr>
        <p:spPr>
          <a:xfrm>
            <a:off x="11105799" y="4329409"/>
            <a:ext cx="667510" cy="655472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21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2D0700B-06BE-63B1-F301-5469E75CC412}"/>
              </a:ext>
            </a:extLst>
          </p:cNvPr>
          <p:cNvCxnSpPr>
            <a:cxnSpLocks/>
            <a:stCxn id="3" idx="2"/>
            <a:endCxn id="22" idx="7"/>
          </p:cNvCxnSpPr>
          <p:nvPr/>
        </p:nvCxnSpPr>
        <p:spPr>
          <a:xfrm flipH="1">
            <a:off x="4792160" y="666948"/>
            <a:ext cx="1616497" cy="587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E18E235-7502-BCAE-AAA4-506453581720}"/>
              </a:ext>
            </a:extLst>
          </p:cNvPr>
          <p:cNvCxnSpPr>
            <a:stCxn id="3" idx="6"/>
            <a:endCxn id="26" idx="1"/>
          </p:cNvCxnSpPr>
          <p:nvPr/>
        </p:nvCxnSpPr>
        <p:spPr>
          <a:xfrm>
            <a:off x="7040253" y="666948"/>
            <a:ext cx="1428742" cy="587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CC44850-1763-4CFD-0BE7-A85BB7DFEBA7}"/>
              </a:ext>
            </a:extLst>
          </p:cNvPr>
          <p:cNvCxnSpPr>
            <a:stCxn id="22" idx="2"/>
            <a:endCxn id="24" idx="7"/>
          </p:cNvCxnSpPr>
          <p:nvPr/>
        </p:nvCxnSpPr>
        <p:spPr>
          <a:xfrm flipH="1">
            <a:off x="2639707" y="1460844"/>
            <a:ext cx="1613352" cy="587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F10C46C-10D6-3E28-670F-0A773FB9E8CD}"/>
              </a:ext>
            </a:extLst>
          </p:cNvPr>
          <p:cNvCxnSpPr>
            <a:stCxn id="22" idx="5"/>
            <a:endCxn id="27" idx="0"/>
          </p:cNvCxnSpPr>
          <p:nvPr/>
        </p:nvCxnSpPr>
        <p:spPr>
          <a:xfrm>
            <a:off x="4792160" y="1667593"/>
            <a:ext cx="260482" cy="294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3BC6A92-7B29-D678-0950-BA6B6F3B30FF}"/>
              </a:ext>
            </a:extLst>
          </p:cNvPr>
          <p:cNvCxnSpPr>
            <a:cxnSpLocks/>
            <a:stCxn id="24" idx="3"/>
            <a:endCxn id="28" idx="7"/>
          </p:cNvCxnSpPr>
          <p:nvPr/>
        </p:nvCxnSpPr>
        <p:spPr>
          <a:xfrm flipH="1">
            <a:off x="1846125" y="2461489"/>
            <a:ext cx="346976" cy="294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AAD5C95-5017-6D1F-C0A4-0AAD5DA1F44A}"/>
              </a:ext>
            </a:extLst>
          </p:cNvPr>
          <p:cNvCxnSpPr>
            <a:cxnSpLocks/>
            <a:stCxn id="24" idx="5"/>
            <a:endCxn id="29" idx="0"/>
          </p:cNvCxnSpPr>
          <p:nvPr/>
        </p:nvCxnSpPr>
        <p:spPr>
          <a:xfrm>
            <a:off x="2639707" y="2461489"/>
            <a:ext cx="353468" cy="230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32EBD642-1BCC-C444-1BB5-8BA79A92FF5E}"/>
              </a:ext>
            </a:extLst>
          </p:cNvPr>
          <p:cNvCxnSpPr>
            <a:cxnSpLocks/>
            <a:stCxn id="27" idx="5"/>
            <a:endCxn id="31" idx="1"/>
          </p:cNvCxnSpPr>
          <p:nvPr/>
        </p:nvCxnSpPr>
        <p:spPr>
          <a:xfrm>
            <a:off x="5275945" y="2461489"/>
            <a:ext cx="307752" cy="328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CF8AC2A6-A078-7706-6787-BDA3E69499BE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4427971" y="2396434"/>
            <a:ext cx="343731" cy="403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9A7FC667-7C3B-1AE7-5FC9-ED0FD5347006}"/>
              </a:ext>
            </a:extLst>
          </p:cNvPr>
          <p:cNvCxnSpPr>
            <a:stCxn id="33" idx="3"/>
            <a:endCxn id="34" idx="7"/>
          </p:cNvCxnSpPr>
          <p:nvPr/>
        </p:nvCxnSpPr>
        <p:spPr>
          <a:xfrm flipH="1">
            <a:off x="3829034" y="3299053"/>
            <a:ext cx="375634" cy="302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879A03E8-EBB8-59ED-AFEA-6AC1E725E62B}"/>
              </a:ext>
            </a:extLst>
          </p:cNvPr>
          <p:cNvCxnSpPr>
            <a:cxnSpLocks/>
            <a:stCxn id="33" idx="5"/>
            <a:endCxn id="32" idx="1"/>
          </p:cNvCxnSpPr>
          <p:nvPr/>
        </p:nvCxnSpPr>
        <p:spPr>
          <a:xfrm>
            <a:off x="4651274" y="3299053"/>
            <a:ext cx="309170" cy="31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A2B8677-569D-AE77-378A-4344ED2DF305}"/>
              </a:ext>
            </a:extLst>
          </p:cNvPr>
          <p:cNvCxnSpPr>
            <a:cxnSpLocks/>
            <a:stCxn id="34" idx="3"/>
            <a:endCxn id="35" idx="7"/>
          </p:cNvCxnSpPr>
          <p:nvPr/>
        </p:nvCxnSpPr>
        <p:spPr>
          <a:xfrm flipH="1">
            <a:off x="3117584" y="4015327"/>
            <a:ext cx="264844" cy="42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ED71B7E2-1683-6178-A2E2-E1335089F606}"/>
              </a:ext>
            </a:extLst>
          </p:cNvPr>
          <p:cNvCxnSpPr>
            <a:cxnSpLocks/>
            <a:stCxn id="34" idx="5"/>
            <a:endCxn id="36" idx="0"/>
          </p:cNvCxnSpPr>
          <p:nvPr/>
        </p:nvCxnSpPr>
        <p:spPr>
          <a:xfrm>
            <a:off x="3829034" y="4015327"/>
            <a:ext cx="431836" cy="318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D29D4B1-0A1D-6A81-B5DE-0D836D444767}"/>
              </a:ext>
            </a:extLst>
          </p:cNvPr>
          <p:cNvCxnSpPr>
            <a:stCxn id="26" idx="3"/>
            <a:endCxn id="37" idx="7"/>
          </p:cNvCxnSpPr>
          <p:nvPr/>
        </p:nvCxnSpPr>
        <p:spPr>
          <a:xfrm flipH="1">
            <a:off x="7912183" y="1667593"/>
            <a:ext cx="556812" cy="37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CE518461-86EF-A9E9-D403-C7AF386078B5}"/>
              </a:ext>
            </a:extLst>
          </p:cNvPr>
          <p:cNvCxnSpPr>
            <a:stCxn id="37" idx="3"/>
          </p:cNvCxnSpPr>
          <p:nvPr/>
        </p:nvCxnSpPr>
        <p:spPr>
          <a:xfrm flipH="1">
            <a:off x="7221717" y="2460543"/>
            <a:ext cx="243860" cy="301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759AF561-B422-6F41-056C-9150A46EA052}"/>
              </a:ext>
            </a:extLst>
          </p:cNvPr>
          <p:cNvCxnSpPr>
            <a:cxnSpLocks/>
            <a:stCxn id="37" idx="5"/>
            <a:endCxn id="39" idx="0"/>
          </p:cNvCxnSpPr>
          <p:nvPr/>
        </p:nvCxnSpPr>
        <p:spPr>
          <a:xfrm>
            <a:off x="7912183" y="2460543"/>
            <a:ext cx="309954" cy="203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B665D53-E12B-9EF6-10CD-4FF7E882A002}"/>
              </a:ext>
            </a:extLst>
          </p:cNvPr>
          <p:cNvCxnSpPr>
            <a:stCxn id="26" idx="5"/>
            <a:endCxn id="38" idx="1"/>
          </p:cNvCxnSpPr>
          <p:nvPr/>
        </p:nvCxnSpPr>
        <p:spPr>
          <a:xfrm>
            <a:off x="8915601" y="1667593"/>
            <a:ext cx="719051" cy="349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150A45DF-3C8B-8E32-AAE9-571C1DFA895E}"/>
              </a:ext>
            </a:extLst>
          </p:cNvPr>
          <p:cNvCxnSpPr>
            <a:cxnSpLocks/>
            <a:stCxn id="38" idx="5"/>
            <a:endCxn id="41" idx="1"/>
          </p:cNvCxnSpPr>
          <p:nvPr/>
        </p:nvCxnSpPr>
        <p:spPr>
          <a:xfrm>
            <a:off x="10081258" y="2430853"/>
            <a:ext cx="572938" cy="38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13A9782-5D19-AFB0-F6B2-16BF5FC6B032}"/>
              </a:ext>
            </a:extLst>
          </p:cNvPr>
          <p:cNvCxnSpPr>
            <a:cxnSpLocks/>
            <a:stCxn id="38" idx="3"/>
          </p:cNvCxnSpPr>
          <p:nvPr/>
        </p:nvCxnSpPr>
        <p:spPr>
          <a:xfrm flipH="1">
            <a:off x="9360867" y="2430853"/>
            <a:ext cx="273785" cy="513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A3F94DD7-F47C-F946-A2A4-00B81B24DF13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9503507" y="3300781"/>
            <a:ext cx="788884" cy="36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162B57FF-A2C6-77D1-2D69-75741F6B4E9D}"/>
              </a:ext>
            </a:extLst>
          </p:cNvPr>
          <p:cNvCxnSpPr>
            <a:cxnSpLocks/>
          </p:cNvCxnSpPr>
          <p:nvPr/>
        </p:nvCxnSpPr>
        <p:spPr>
          <a:xfrm flipH="1">
            <a:off x="8600780" y="3318589"/>
            <a:ext cx="358861" cy="276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2727EDEA-7DC4-F2D6-A490-FA9183BA814E}"/>
              </a:ext>
            </a:extLst>
          </p:cNvPr>
          <p:cNvCxnSpPr>
            <a:stCxn id="45" idx="3"/>
            <a:endCxn id="44" idx="7"/>
          </p:cNvCxnSpPr>
          <p:nvPr/>
        </p:nvCxnSpPr>
        <p:spPr>
          <a:xfrm flipH="1">
            <a:off x="7913519" y="4076290"/>
            <a:ext cx="290854" cy="338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D4BCF3E-4740-ADF0-5DB7-2760C104AD09}"/>
              </a:ext>
            </a:extLst>
          </p:cNvPr>
          <p:cNvCxnSpPr>
            <a:cxnSpLocks/>
            <a:stCxn id="45" idx="5"/>
            <a:endCxn id="47" idx="1"/>
          </p:cNvCxnSpPr>
          <p:nvPr/>
        </p:nvCxnSpPr>
        <p:spPr>
          <a:xfrm>
            <a:off x="8650979" y="4076290"/>
            <a:ext cx="308662" cy="315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DE53614E-EEC6-7906-8E6A-C00E502438FC}"/>
              </a:ext>
            </a:extLst>
          </p:cNvPr>
          <p:cNvCxnSpPr>
            <a:cxnSpLocks/>
            <a:stCxn id="44" idx="3"/>
            <a:endCxn id="46" idx="7"/>
          </p:cNvCxnSpPr>
          <p:nvPr/>
        </p:nvCxnSpPr>
        <p:spPr>
          <a:xfrm flipH="1">
            <a:off x="7046255" y="4828548"/>
            <a:ext cx="420658" cy="473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E55BB4ED-9843-4A31-6F59-40A8C4FDDB9C}"/>
              </a:ext>
            </a:extLst>
          </p:cNvPr>
          <p:cNvCxnSpPr>
            <a:cxnSpLocks/>
            <a:stCxn id="44" idx="5"/>
            <a:endCxn id="48" idx="0"/>
          </p:cNvCxnSpPr>
          <p:nvPr/>
        </p:nvCxnSpPr>
        <p:spPr>
          <a:xfrm>
            <a:off x="7913519" y="4828548"/>
            <a:ext cx="412055" cy="386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C0C966C4-C22D-4E5F-1A6F-C3C869B7B59F}"/>
              </a:ext>
            </a:extLst>
          </p:cNvPr>
          <p:cNvCxnSpPr>
            <a:cxnSpLocks/>
            <a:stCxn id="49" idx="3"/>
            <a:endCxn id="51" idx="0"/>
          </p:cNvCxnSpPr>
          <p:nvPr/>
        </p:nvCxnSpPr>
        <p:spPr>
          <a:xfrm flipH="1">
            <a:off x="10232942" y="4076289"/>
            <a:ext cx="59449" cy="253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5E7D521E-3EB4-5636-A5C6-7F2404B67BAC}"/>
              </a:ext>
            </a:extLst>
          </p:cNvPr>
          <p:cNvCxnSpPr>
            <a:cxnSpLocks/>
            <a:stCxn id="49" idx="5"/>
            <a:endCxn id="52" idx="1"/>
          </p:cNvCxnSpPr>
          <p:nvPr/>
        </p:nvCxnSpPr>
        <p:spPr>
          <a:xfrm>
            <a:off x="10738997" y="4076289"/>
            <a:ext cx="464557" cy="349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54135"/>
      </p:ext>
    </p:extLst>
  </p:cSld>
  <p:clrMapOvr>
    <a:masterClrMapping/>
  </p:clrMapOvr>
  <p:transition spd="slow"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964C01B8-832F-89CF-E94C-5250C2B1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52" y="374560"/>
            <a:ext cx="4283987" cy="584775"/>
          </a:xfrm>
        </p:spPr>
        <p:txBody>
          <a:bodyPr/>
          <a:lstStyle/>
          <a:p>
            <a:r>
              <a:rPr lang="zh-CN" altLang="en-US" dirty="0"/>
              <a:t>成果展示（热偏好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2602CD2-1ACC-2B4B-64F4-EFD2B4445F48}"/>
              </a:ext>
            </a:extLst>
          </p:cNvPr>
          <p:cNvSpPr/>
          <p:nvPr/>
        </p:nvSpPr>
        <p:spPr>
          <a:xfrm>
            <a:off x="6408657" y="374560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FCAED23-9F49-8D5D-3B33-9DB2E2706C3C}"/>
              </a:ext>
            </a:extLst>
          </p:cNvPr>
          <p:cNvSpPr/>
          <p:nvPr/>
        </p:nvSpPr>
        <p:spPr>
          <a:xfrm>
            <a:off x="4253059" y="1168456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A5D4B3B-C257-E9BE-8E71-50A630EB390A}"/>
              </a:ext>
            </a:extLst>
          </p:cNvPr>
          <p:cNvSpPr/>
          <p:nvPr/>
        </p:nvSpPr>
        <p:spPr>
          <a:xfrm>
            <a:off x="2100606" y="1962352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2095423-5661-FF91-016C-A634C8659883}"/>
              </a:ext>
            </a:extLst>
          </p:cNvPr>
          <p:cNvSpPr/>
          <p:nvPr/>
        </p:nvSpPr>
        <p:spPr>
          <a:xfrm>
            <a:off x="8461137" y="876068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57F3AF7-9FFB-48F6-F570-E56CFCAA6B03}"/>
              </a:ext>
            </a:extLst>
          </p:cNvPr>
          <p:cNvSpPr/>
          <p:nvPr/>
        </p:nvSpPr>
        <p:spPr>
          <a:xfrm>
            <a:off x="4736844" y="1962352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7AFD82E1-0B4D-7A6D-2093-B919B5756247}"/>
              </a:ext>
            </a:extLst>
          </p:cNvPr>
          <p:cNvSpPr/>
          <p:nvPr/>
        </p:nvSpPr>
        <p:spPr>
          <a:xfrm>
            <a:off x="1211945" y="2744004"/>
            <a:ext cx="675317" cy="663960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5CCBB102-DB86-4D1B-069B-C97A3FC4A67C}"/>
              </a:ext>
            </a:extLst>
          </p:cNvPr>
          <p:cNvSpPr/>
          <p:nvPr/>
        </p:nvSpPr>
        <p:spPr>
          <a:xfrm>
            <a:off x="2639504" y="2691982"/>
            <a:ext cx="675317" cy="663960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810D9A8B-FD41-985C-0D77-9AFE95899AD9}"/>
              </a:ext>
            </a:extLst>
          </p:cNvPr>
          <p:cNvSpPr/>
          <p:nvPr/>
        </p:nvSpPr>
        <p:spPr>
          <a:xfrm>
            <a:off x="4028779" y="2691981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1E1A8F1-9400-3699-28B4-6500393E72BE}"/>
              </a:ext>
            </a:extLst>
          </p:cNvPr>
          <p:cNvSpPr/>
          <p:nvPr/>
        </p:nvSpPr>
        <p:spPr>
          <a:xfrm>
            <a:off x="5489542" y="2691981"/>
            <a:ext cx="761549" cy="737019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A8BC84F-F33A-08DF-642B-43738CBB3870}"/>
              </a:ext>
            </a:extLst>
          </p:cNvPr>
          <p:cNvSpPr/>
          <p:nvPr/>
        </p:nvSpPr>
        <p:spPr>
          <a:xfrm>
            <a:off x="4683101" y="3586260"/>
            <a:ext cx="730539" cy="724614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495FE4F-D6A6-C37C-F569-B877331D102A}"/>
              </a:ext>
            </a:extLst>
          </p:cNvPr>
          <p:cNvSpPr/>
          <p:nvPr/>
        </p:nvSpPr>
        <p:spPr>
          <a:xfrm>
            <a:off x="3461744" y="3594600"/>
            <a:ext cx="682255" cy="716274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B95519E4-B03E-B40E-D3A6-782A786A540C}"/>
              </a:ext>
            </a:extLst>
          </p:cNvPr>
          <p:cNvSpPr/>
          <p:nvPr/>
        </p:nvSpPr>
        <p:spPr>
          <a:xfrm>
            <a:off x="5157287" y="6180178"/>
            <a:ext cx="722458" cy="724614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257F57BD-1B29-EC19-FCE4-5724BE4323DC}"/>
              </a:ext>
            </a:extLst>
          </p:cNvPr>
          <p:cNvSpPr/>
          <p:nvPr/>
        </p:nvSpPr>
        <p:spPr>
          <a:xfrm>
            <a:off x="7622008" y="1542077"/>
            <a:ext cx="699201" cy="712663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DD245F4D-F22E-0775-4F93-C09D7E7949B6}"/>
              </a:ext>
            </a:extLst>
          </p:cNvPr>
          <p:cNvSpPr/>
          <p:nvPr/>
        </p:nvSpPr>
        <p:spPr>
          <a:xfrm>
            <a:off x="9752389" y="1542077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63730616-B298-CE97-13DD-A7C5425F7923}"/>
              </a:ext>
            </a:extLst>
          </p:cNvPr>
          <p:cNvSpPr/>
          <p:nvPr/>
        </p:nvSpPr>
        <p:spPr>
          <a:xfrm>
            <a:off x="8690885" y="3815135"/>
            <a:ext cx="682573" cy="716672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AD4CC00-688A-F2F0-8B54-EF0072F1D549}"/>
              </a:ext>
            </a:extLst>
          </p:cNvPr>
          <p:cNvSpPr/>
          <p:nvPr/>
        </p:nvSpPr>
        <p:spPr>
          <a:xfrm>
            <a:off x="8059606" y="3001485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3A6947F6-89C3-3D5B-5563-14FFD4B10382}"/>
              </a:ext>
            </a:extLst>
          </p:cNvPr>
          <p:cNvSpPr/>
          <p:nvPr/>
        </p:nvSpPr>
        <p:spPr>
          <a:xfrm>
            <a:off x="10754211" y="2284347"/>
            <a:ext cx="714198" cy="716672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22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24AAD61B-472B-2704-64ED-0779D4394106}"/>
              </a:ext>
            </a:extLst>
          </p:cNvPr>
          <p:cNvSpPr/>
          <p:nvPr/>
        </p:nvSpPr>
        <p:spPr>
          <a:xfrm>
            <a:off x="9120793" y="2284347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B75BEDD-AC5A-AD48-5675-46F63CE23B3A}"/>
              </a:ext>
            </a:extLst>
          </p:cNvPr>
          <p:cNvSpPr/>
          <p:nvPr/>
        </p:nvSpPr>
        <p:spPr>
          <a:xfrm>
            <a:off x="6538050" y="6204382"/>
            <a:ext cx="722458" cy="653618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C29E487-B736-E894-D430-269B41B61F12}"/>
              </a:ext>
            </a:extLst>
          </p:cNvPr>
          <p:cNvSpPr/>
          <p:nvPr/>
        </p:nvSpPr>
        <p:spPr>
          <a:xfrm>
            <a:off x="6628912" y="4634573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1F9C22DF-32C2-63DB-944A-1F26303F4A95}"/>
              </a:ext>
            </a:extLst>
          </p:cNvPr>
          <p:cNvSpPr/>
          <p:nvPr/>
        </p:nvSpPr>
        <p:spPr>
          <a:xfrm>
            <a:off x="7347302" y="3827542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970D1162-CF1F-F21C-C225-020B69298B4C}"/>
              </a:ext>
            </a:extLst>
          </p:cNvPr>
          <p:cNvSpPr/>
          <p:nvPr/>
        </p:nvSpPr>
        <p:spPr>
          <a:xfrm>
            <a:off x="5941463" y="5385519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D23212B0-8870-B71C-C4EA-50B36B80679D}"/>
              </a:ext>
            </a:extLst>
          </p:cNvPr>
          <p:cNvSpPr/>
          <p:nvPr/>
        </p:nvSpPr>
        <p:spPr>
          <a:xfrm>
            <a:off x="8152101" y="4596948"/>
            <a:ext cx="682572" cy="662871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4F014372-6D89-ABF6-8C3A-3A94E443980C}"/>
              </a:ext>
            </a:extLst>
          </p:cNvPr>
          <p:cNvSpPr/>
          <p:nvPr/>
        </p:nvSpPr>
        <p:spPr>
          <a:xfrm>
            <a:off x="7439797" y="5471921"/>
            <a:ext cx="712304" cy="662871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984EF3E6-5277-A1F0-DEF0-575DAA389847}"/>
              </a:ext>
            </a:extLst>
          </p:cNvPr>
          <p:cNvSpPr/>
          <p:nvPr/>
        </p:nvSpPr>
        <p:spPr>
          <a:xfrm>
            <a:off x="10122615" y="3001019"/>
            <a:ext cx="631596" cy="584775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63D8008-89DE-0343-7607-7DBA6027F898}"/>
              </a:ext>
            </a:extLst>
          </p:cNvPr>
          <p:cNvSpPr/>
          <p:nvPr/>
        </p:nvSpPr>
        <p:spPr>
          <a:xfrm>
            <a:off x="9695703" y="3787743"/>
            <a:ext cx="743025" cy="744064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DB2000F-E131-0B5C-6892-CD26EF864194}"/>
              </a:ext>
            </a:extLst>
          </p:cNvPr>
          <p:cNvSpPr/>
          <p:nvPr/>
        </p:nvSpPr>
        <p:spPr>
          <a:xfrm>
            <a:off x="10895514" y="3815135"/>
            <a:ext cx="714198" cy="716672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</a:t>
            </a:r>
            <a:endParaRPr lang="zh-CN" altLang="en-US" dirty="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2D0700B-06BE-63B1-F301-5469E75CC412}"/>
              </a:ext>
            </a:extLst>
          </p:cNvPr>
          <p:cNvCxnSpPr>
            <a:cxnSpLocks/>
            <a:stCxn id="3" idx="2"/>
            <a:endCxn id="22" idx="7"/>
          </p:cNvCxnSpPr>
          <p:nvPr/>
        </p:nvCxnSpPr>
        <p:spPr>
          <a:xfrm flipH="1">
            <a:off x="4792160" y="666948"/>
            <a:ext cx="1616497" cy="587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E18E235-7502-BCAE-AAA4-506453581720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7040253" y="666948"/>
            <a:ext cx="1390689" cy="394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CC44850-1763-4CFD-0BE7-A85BB7DFEBA7}"/>
              </a:ext>
            </a:extLst>
          </p:cNvPr>
          <p:cNvCxnSpPr>
            <a:stCxn id="22" idx="2"/>
            <a:endCxn id="24" idx="7"/>
          </p:cNvCxnSpPr>
          <p:nvPr/>
        </p:nvCxnSpPr>
        <p:spPr>
          <a:xfrm flipH="1">
            <a:off x="2639707" y="1460844"/>
            <a:ext cx="1613352" cy="587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F10C46C-10D6-3E28-670F-0A773FB9E8CD}"/>
              </a:ext>
            </a:extLst>
          </p:cNvPr>
          <p:cNvCxnSpPr>
            <a:stCxn id="22" idx="5"/>
            <a:endCxn id="27" idx="0"/>
          </p:cNvCxnSpPr>
          <p:nvPr/>
        </p:nvCxnSpPr>
        <p:spPr>
          <a:xfrm>
            <a:off x="4792160" y="1667593"/>
            <a:ext cx="260482" cy="294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3BC6A92-7B29-D678-0950-BA6B6F3B30FF}"/>
              </a:ext>
            </a:extLst>
          </p:cNvPr>
          <p:cNvCxnSpPr>
            <a:cxnSpLocks/>
            <a:stCxn id="24" idx="3"/>
            <a:endCxn id="28" idx="7"/>
          </p:cNvCxnSpPr>
          <p:nvPr/>
        </p:nvCxnSpPr>
        <p:spPr>
          <a:xfrm flipH="1">
            <a:off x="1788364" y="2461489"/>
            <a:ext cx="404737" cy="379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1AAD5C95-5017-6D1F-C0A4-0AAD5DA1F44A}"/>
              </a:ext>
            </a:extLst>
          </p:cNvPr>
          <p:cNvCxnSpPr>
            <a:cxnSpLocks/>
            <a:stCxn id="24" idx="5"/>
            <a:endCxn id="29" idx="0"/>
          </p:cNvCxnSpPr>
          <p:nvPr/>
        </p:nvCxnSpPr>
        <p:spPr>
          <a:xfrm>
            <a:off x="2639707" y="2461489"/>
            <a:ext cx="337456" cy="230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758B7EA-362D-0E90-2F0C-26080771417C}"/>
              </a:ext>
            </a:extLst>
          </p:cNvPr>
          <p:cNvCxnSpPr>
            <a:stCxn id="27" idx="3"/>
            <a:endCxn id="30" idx="7"/>
          </p:cNvCxnSpPr>
          <p:nvPr/>
        </p:nvCxnSpPr>
        <p:spPr>
          <a:xfrm flipH="1">
            <a:off x="4567880" y="2461489"/>
            <a:ext cx="261459" cy="316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32EBD642-1BCC-C444-1BB5-8BA79A92FF5E}"/>
              </a:ext>
            </a:extLst>
          </p:cNvPr>
          <p:cNvCxnSpPr>
            <a:cxnSpLocks/>
            <a:stCxn id="27" idx="5"/>
            <a:endCxn id="31" idx="1"/>
          </p:cNvCxnSpPr>
          <p:nvPr/>
        </p:nvCxnSpPr>
        <p:spPr>
          <a:xfrm>
            <a:off x="5275945" y="2461489"/>
            <a:ext cx="325123" cy="338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CF8AC2A6-A078-7706-6787-BDA3E69499BE}"/>
              </a:ext>
            </a:extLst>
          </p:cNvPr>
          <p:cNvCxnSpPr>
            <a:cxnSpLocks/>
            <a:stCxn id="30" idx="3"/>
            <a:endCxn id="33" idx="0"/>
          </p:cNvCxnSpPr>
          <p:nvPr/>
        </p:nvCxnSpPr>
        <p:spPr>
          <a:xfrm flipH="1">
            <a:off x="3802872" y="3191118"/>
            <a:ext cx="318402" cy="403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879A03E8-EBB8-59ED-AFEA-6AC1E725E62B}"/>
              </a:ext>
            </a:extLst>
          </p:cNvPr>
          <p:cNvCxnSpPr>
            <a:cxnSpLocks/>
            <a:stCxn id="30" idx="5"/>
          </p:cNvCxnSpPr>
          <p:nvPr/>
        </p:nvCxnSpPr>
        <p:spPr>
          <a:xfrm>
            <a:off x="4567880" y="3191118"/>
            <a:ext cx="316775" cy="403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D29D4B1-0A1D-6A81-B5DE-0D836D444767}"/>
              </a:ext>
            </a:extLst>
          </p:cNvPr>
          <p:cNvCxnSpPr>
            <a:cxnSpLocks/>
            <a:stCxn id="26" idx="3"/>
            <a:endCxn id="37" idx="7"/>
          </p:cNvCxnSpPr>
          <p:nvPr/>
        </p:nvCxnSpPr>
        <p:spPr>
          <a:xfrm flipH="1">
            <a:off x="8218813" y="1375205"/>
            <a:ext cx="334819" cy="271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B665D53-E12B-9EF6-10CD-4FF7E882A002}"/>
              </a:ext>
            </a:extLst>
          </p:cNvPr>
          <p:cNvCxnSpPr>
            <a:cxnSpLocks/>
          </p:cNvCxnSpPr>
          <p:nvPr/>
        </p:nvCxnSpPr>
        <p:spPr>
          <a:xfrm>
            <a:off x="9092733" y="1307025"/>
            <a:ext cx="776660" cy="43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2122E7DE-200E-AE2D-BBBA-5CE9C1F12BD0}"/>
              </a:ext>
            </a:extLst>
          </p:cNvPr>
          <p:cNvCxnSpPr>
            <a:stCxn id="38" idx="3"/>
            <a:endCxn id="42" idx="0"/>
          </p:cNvCxnSpPr>
          <p:nvPr/>
        </p:nvCxnSpPr>
        <p:spPr>
          <a:xfrm flipH="1">
            <a:off x="9436591" y="2041214"/>
            <a:ext cx="408293" cy="24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150A45DF-3C8B-8E32-AAE9-571C1DFA895E}"/>
              </a:ext>
            </a:extLst>
          </p:cNvPr>
          <p:cNvCxnSpPr>
            <a:cxnSpLocks/>
            <a:stCxn id="38" idx="5"/>
            <a:endCxn id="41" idx="1"/>
          </p:cNvCxnSpPr>
          <p:nvPr/>
        </p:nvCxnSpPr>
        <p:spPr>
          <a:xfrm>
            <a:off x="10291490" y="2041214"/>
            <a:ext cx="567313" cy="348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13A9782-5D19-AFB0-F6B2-16BF5FC6B032}"/>
              </a:ext>
            </a:extLst>
          </p:cNvPr>
          <p:cNvCxnSpPr>
            <a:cxnSpLocks/>
            <a:stCxn id="42" idx="2"/>
            <a:endCxn id="40" idx="7"/>
          </p:cNvCxnSpPr>
          <p:nvPr/>
        </p:nvCxnSpPr>
        <p:spPr>
          <a:xfrm flipH="1">
            <a:off x="8598707" y="2576735"/>
            <a:ext cx="522086" cy="510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A3F94DD7-F47C-F946-A2A4-00B81B24DF13}"/>
              </a:ext>
            </a:extLst>
          </p:cNvPr>
          <p:cNvCxnSpPr>
            <a:cxnSpLocks/>
            <a:stCxn id="42" idx="6"/>
            <a:endCxn id="49" idx="1"/>
          </p:cNvCxnSpPr>
          <p:nvPr/>
        </p:nvCxnSpPr>
        <p:spPr>
          <a:xfrm>
            <a:off x="9752389" y="2576735"/>
            <a:ext cx="462721" cy="509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162B57FF-A2C6-77D1-2D69-75741F6B4E9D}"/>
              </a:ext>
            </a:extLst>
          </p:cNvPr>
          <p:cNvCxnSpPr>
            <a:cxnSpLocks/>
            <a:stCxn id="40" idx="3"/>
            <a:endCxn id="45" idx="7"/>
          </p:cNvCxnSpPr>
          <p:nvPr/>
        </p:nvCxnSpPr>
        <p:spPr>
          <a:xfrm flipH="1">
            <a:off x="7886403" y="3500622"/>
            <a:ext cx="265698" cy="412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2727EDEA-7DC4-F2D6-A490-FA9183BA814E}"/>
              </a:ext>
            </a:extLst>
          </p:cNvPr>
          <p:cNvCxnSpPr>
            <a:stCxn id="45" idx="3"/>
            <a:endCxn id="44" idx="7"/>
          </p:cNvCxnSpPr>
          <p:nvPr/>
        </p:nvCxnSpPr>
        <p:spPr>
          <a:xfrm flipH="1">
            <a:off x="7168013" y="4326679"/>
            <a:ext cx="271784" cy="39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5D4BCF3E-4740-ADF0-5DB7-2760C104AD09}"/>
              </a:ext>
            </a:extLst>
          </p:cNvPr>
          <p:cNvCxnSpPr>
            <a:cxnSpLocks/>
            <a:stCxn id="45" idx="5"/>
            <a:endCxn id="47" idx="1"/>
          </p:cNvCxnSpPr>
          <p:nvPr/>
        </p:nvCxnSpPr>
        <p:spPr>
          <a:xfrm>
            <a:off x="7886403" y="4326679"/>
            <a:ext cx="365658" cy="367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DE53614E-EEC6-7906-8E6A-C00E502438FC}"/>
              </a:ext>
            </a:extLst>
          </p:cNvPr>
          <p:cNvCxnSpPr>
            <a:stCxn id="44" idx="3"/>
            <a:endCxn id="46" idx="7"/>
          </p:cNvCxnSpPr>
          <p:nvPr/>
        </p:nvCxnSpPr>
        <p:spPr>
          <a:xfrm flipH="1">
            <a:off x="6480564" y="5133710"/>
            <a:ext cx="240843" cy="337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E55BB4ED-9843-4A31-6F59-40A8C4FDDB9C}"/>
              </a:ext>
            </a:extLst>
          </p:cNvPr>
          <p:cNvCxnSpPr>
            <a:cxnSpLocks/>
            <a:stCxn id="44" idx="5"/>
            <a:endCxn id="48" idx="1"/>
          </p:cNvCxnSpPr>
          <p:nvPr/>
        </p:nvCxnSpPr>
        <p:spPr>
          <a:xfrm>
            <a:off x="7168013" y="5133710"/>
            <a:ext cx="376099" cy="43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C0C966C4-C22D-4E5F-1A6F-C3C869B7B59F}"/>
              </a:ext>
            </a:extLst>
          </p:cNvPr>
          <p:cNvCxnSpPr>
            <a:cxnSpLocks/>
            <a:stCxn id="49" idx="3"/>
            <a:endCxn id="51" idx="0"/>
          </p:cNvCxnSpPr>
          <p:nvPr/>
        </p:nvCxnSpPr>
        <p:spPr>
          <a:xfrm flipH="1">
            <a:off x="10067216" y="3500156"/>
            <a:ext cx="147894" cy="287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5E7D521E-3EB4-5636-A5C6-7F2404B67BAC}"/>
              </a:ext>
            </a:extLst>
          </p:cNvPr>
          <p:cNvCxnSpPr>
            <a:cxnSpLocks/>
            <a:stCxn id="49" idx="5"/>
            <a:endCxn id="52" idx="1"/>
          </p:cNvCxnSpPr>
          <p:nvPr/>
        </p:nvCxnSpPr>
        <p:spPr>
          <a:xfrm>
            <a:off x="10661716" y="3500156"/>
            <a:ext cx="338390" cy="41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FF104E9A-0273-9DFC-5D78-790274BBF0A1}"/>
              </a:ext>
            </a:extLst>
          </p:cNvPr>
          <p:cNvCxnSpPr>
            <a:cxnSpLocks/>
            <a:stCxn id="46" idx="3"/>
            <a:endCxn id="36" idx="7"/>
          </p:cNvCxnSpPr>
          <p:nvPr/>
        </p:nvCxnSpPr>
        <p:spPr>
          <a:xfrm flipH="1">
            <a:off x="5773943" y="5884656"/>
            <a:ext cx="260015" cy="401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86B9E927-7BA0-93A4-2973-B685FA9E3EEA}"/>
              </a:ext>
            </a:extLst>
          </p:cNvPr>
          <p:cNvCxnSpPr>
            <a:cxnSpLocks/>
            <a:stCxn id="46" idx="5"/>
            <a:endCxn id="43" idx="0"/>
          </p:cNvCxnSpPr>
          <p:nvPr/>
        </p:nvCxnSpPr>
        <p:spPr>
          <a:xfrm>
            <a:off x="6480564" y="5884656"/>
            <a:ext cx="418715" cy="319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C48E0C6E-31F3-C80A-F0E0-89C824DBBCE9}"/>
              </a:ext>
            </a:extLst>
          </p:cNvPr>
          <p:cNvCxnSpPr>
            <a:cxnSpLocks/>
            <a:stCxn id="40" idx="5"/>
            <a:endCxn id="39" idx="0"/>
          </p:cNvCxnSpPr>
          <p:nvPr/>
        </p:nvCxnSpPr>
        <p:spPr>
          <a:xfrm>
            <a:off x="8598707" y="3500622"/>
            <a:ext cx="433465" cy="314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45065"/>
      </p:ext>
    </p:extLst>
  </p:cSld>
  <p:clrMapOvr>
    <a:masterClrMapping/>
  </p:clrMapOvr>
  <p:transition spd="slow"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964C01B8-832F-89CF-E94C-5250C2B1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9752" y="374560"/>
            <a:ext cx="4283987" cy="584775"/>
          </a:xfrm>
        </p:spPr>
        <p:txBody>
          <a:bodyPr/>
          <a:lstStyle/>
          <a:p>
            <a:r>
              <a:rPr lang="zh-CN" altLang="en-US" dirty="0"/>
              <a:t>成果展示（热偏好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B47653-1115-5C47-530F-B4FC5782B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53" y="1047022"/>
            <a:ext cx="3297446" cy="26049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171E295-1AE1-AB07-AE4C-D2F51AB3A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59" y="968406"/>
            <a:ext cx="3221383" cy="27360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87E7D2F-A226-A2F0-BAE4-53482B8B4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765" y="968406"/>
            <a:ext cx="3384963" cy="28226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69D0ACF-DF3F-18AA-BF6A-519A2152B6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917" y="3791083"/>
            <a:ext cx="3221383" cy="27522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C6AD37-9AF2-0DE6-65BE-67A129ABB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8616" y="3791083"/>
            <a:ext cx="3384963" cy="27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36252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964C01B8-832F-89CF-E94C-5250C2B1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874" y="610230"/>
            <a:ext cx="4283987" cy="584775"/>
          </a:xfrm>
        </p:spPr>
        <p:txBody>
          <a:bodyPr/>
          <a:lstStyle/>
          <a:p>
            <a:r>
              <a:rPr lang="zh-CN" altLang="en-US" dirty="0"/>
              <a:t>动态分组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ABDA10-A5ED-26AC-3AC0-2F3EC70FDEFA}"/>
              </a:ext>
            </a:extLst>
          </p:cNvPr>
          <p:cNvSpPr txBox="1"/>
          <p:nvPr/>
        </p:nvSpPr>
        <p:spPr>
          <a:xfrm>
            <a:off x="1319752" y="2234152"/>
            <a:ext cx="86066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举个例子，当某一天员工到达公司，</a:t>
            </a:r>
            <a:endParaRPr lang="en-US" altLang="zh-CN" sz="2400" dirty="0"/>
          </a:p>
          <a:p>
            <a:r>
              <a:rPr lang="zh-CN" altLang="en-US" sz="2400" dirty="0"/>
              <a:t>热偏好为</a:t>
            </a:r>
            <a:r>
              <a:rPr lang="en-US" altLang="zh-CN" sz="2400" dirty="0"/>
              <a:t>1</a:t>
            </a:r>
            <a:r>
              <a:rPr lang="zh-CN" altLang="en-US" sz="2400" dirty="0"/>
              <a:t>的员工为</a:t>
            </a:r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4</a:t>
            </a:r>
            <a:r>
              <a:rPr lang="zh-CN" altLang="en-US" sz="2400" dirty="0"/>
              <a:t>、</a:t>
            </a:r>
            <a:r>
              <a:rPr lang="en-US" altLang="zh-CN" sz="2400" dirty="0"/>
              <a:t>5</a:t>
            </a:r>
            <a:r>
              <a:rPr lang="zh-CN" altLang="en-US" sz="2400" dirty="0"/>
              <a:t>、</a:t>
            </a:r>
            <a:r>
              <a:rPr lang="en-US" altLang="zh-CN" sz="2400" dirty="0"/>
              <a:t>9</a:t>
            </a:r>
            <a:r>
              <a:rPr lang="zh-CN" altLang="en-US" sz="2400" dirty="0"/>
              <a:t>、</a:t>
            </a:r>
            <a:r>
              <a:rPr lang="en-US" altLang="zh-CN" sz="2400" dirty="0"/>
              <a:t>10</a:t>
            </a:r>
            <a:r>
              <a:rPr lang="zh-CN" altLang="en-US" sz="2400" dirty="0"/>
              <a:t>、</a:t>
            </a:r>
            <a:r>
              <a:rPr lang="en-US" altLang="zh-CN" sz="2400" dirty="0"/>
              <a:t>11</a:t>
            </a:r>
            <a:r>
              <a:rPr lang="zh-CN" altLang="en-US" sz="2400" dirty="0"/>
              <a:t>、</a:t>
            </a:r>
            <a:r>
              <a:rPr lang="en-US" altLang="zh-CN" sz="2400" dirty="0"/>
              <a:t>13</a:t>
            </a:r>
            <a:r>
              <a:rPr lang="zh-CN" altLang="en-US" sz="2400" dirty="0"/>
              <a:t>、</a:t>
            </a:r>
            <a:r>
              <a:rPr lang="en-US" altLang="zh-CN" sz="2400" dirty="0"/>
              <a:t>16</a:t>
            </a:r>
            <a:r>
              <a:rPr lang="zh-CN" altLang="en-US" sz="2400" dirty="0"/>
              <a:t>、</a:t>
            </a:r>
            <a:r>
              <a:rPr lang="en-US" altLang="zh-CN" sz="2400" dirty="0"/>
              <a:t>20</a:t>
            </a:r>
            <a:r>
              <a:rPr lang="zh-CN" altLang="en-US" sz="2400" dirty="0"/>
              <a:t>、</a:t>
            </a:r>
            <a:r>
              <a:rPr lang="en-US" altLang="zh-CN" sz="2400" dirty="0"/>
              <a:t>22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热偏好为</a:t>
            </a:r>
            <a:r>
              <a:rPr lang="en-US" altLang="zh-CN" sz="2400" dirty="0"/>
              <a:t>2</a:t>
            </a:r>
            <a:r>
              <a:rPr lang="zh-CN" altLang="en-US" sz="2400" dirty="0"/>
              <a:t>的员工为</a:t>
            </a:r>
            <a:r>
              <a:rPr lang="en-US" altLang="zh-CN" sz="2400" dirty="0"/>
              <a:t>8</a:t>
            </a:r>
            <a:r>
              <a:rPr lang="zh-CN" altLang="en-US" sz="2400" dirty="0"/>
              <a:t>、</a:t>
            </a:r>
            <a:r>
              <a:rPr lang="en-US" altLang="zh-CN" sz="2400" dirty="0"/>
              <a:t>12</a:t>
            </a:r>
            <a:r>
              <a:rPr lang="zh-CN" altLang="en-US" sz="2400" dirty="0"/>
              <a:t>、</a:t>
            </a:r>
            <a:r>
              <a:rPr lang="en-US" altLang="zh-CN" sz="2400" dirty="0"/>
              <a:t>15</a:t>
            </a:r>
            <a:r>
              <a:rPr lang="zh-CN" altLang="en-US" sz="2400" dirty="0"/>
              <a:t>、</a:t>
            </a:r>
            <a:r>
              <a:rPr lang="en-US" altLang="zh-CN" sz="2400" dirty="0"/>
              <a:t>19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热偏好为</a:t>
            </a:r>
            <a:r>
              <a:rPr lang="en-US" altLang="zh-CN" sz="2400" dirty="0"/>
              <a:t>3</a:t>
            </a:r>
            <a:r>
              <a:rPr lang="zh-CN" altLang="en-US" sz="2400" dirty="0"/>
              <a:t>的员工为</a:t>
            </a:r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en-US" altLang="zh-CN" sz="2400" dirty="0"/>
              <a:t>6</a:t>
            </a:r>
            <a:r>
              <a:rPr lang="zh-CN" altLang="en-US" sz="2400" dirty="0"/>
              <a:t>、</a:t>
            </a:r>
            <a:r>
              <a:rPr lang="en-US" altLang="zh-CN" sz="2400" dirty="0"/>
              <a:t>7</a:t>
            </a:r>
            <a:r>
              <a:rPr lang="zh-CN" altLang="en-US" sz="2400" dirty="0"/>
              <a:t>、</a:t>
            </a:r>
            <a:r>
              <a:rPr lang="en-US" altLang="zh-CN" sz="2400" dirty="0"/>
              <a:t>14</a:t>
            </a:r>
            <a:r>
              <a:rPr lang="zh-CN" altLang="en-US" sz="2400" dirty="0"/>
              <a:t>、</a:t>
            </a:r>
            <a:r>
              <a:rPr lang="en-US" altLang="zh-CN" sz="2400" dirty="0"/>
              <a:t>17</a:t>
            </a:r>
            <a:r>
              <a:rPr lang="zh-CN" altLang="en-US" sz="2400" dirty="0"/>
              <a:t>、</a:t>
            </a:r>
            <a:r>
              <a:rPr lang="en-US" altLang="zh-CN" sz="2400" dirty="0"/>
              <a:t>18</a:t>
            </a:r>
            <a:r>
              <a:rPr lang="zh-CN" altLang="en-US" sz="2400" dirty="0"/>
              <a:t>、</a:t>
            </a:r>
            <a:r>
              <a:rPr lang="en-US" altLang="zh-CN" sz="2400" dirty="0"/>
              <a:t>21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zh-CN" altLang="en-US" sz="2400" dirty="0"/>
              <a:t>进行静态树的更改。</a:t>
            </a:r>
            <a:endParaRPr lang="en-US" altLang="zh-CN" sz="2400" dirty="0"/>
          </a:p>
          <a:p>
            <a:r>
              <a:rPr lang="zh-CN" altLang="en-US" sz="2400" dirty="0"/>
              <a:t>一共有</a:t>
            </a:r>
            <a:r>
              <a:rPr lang="en-US" altLang="zh-CN" sz="2400" dirty="0"/>
              <a:t>4</a:t>
            </a:r>
            <a:r>
              <a:rPr lang="zh-CN" altLang="en-US" sz="2400" dirty="0"/>
              <a:t>个房间，尽量使房间中的人数为</a:t>
            </a:r>
            <a:r>
              <a:rPr lang="en-US" altLang="zh-CN" sz="2400" dirty="0"/>
              <a:t>5</a:t>
            </a:r>
            <a:r>
              <a:rPr lang="zh-CN" altLang="en-US" sz="2400" dirty="0"/>
              <a:t>、</a:t>
            </a:r>
            <a:r>
              <a:rPr lang="en-US" altLang="zh-CN" sz="2400" dirty="0"/>
              <a:t>5</a:t>
            </a:r>
            <a:r>
              <a:rPr lang="zh-CN" altLang="en-US" sz="2400" dirty="0"/>
              <a:t>、</a:t>
            </a:r>
            <a:r>
              <a:rPr lang="en-US" altLang="zh-CN" sz="2400" dirty="0"/>
              <a:t>6</a:t>
            </a:r>
            <a:r>
              <a:rPr lang="zh-CN" altLang="en-US" sz="2400" dirty="0"/>
              <a:t>、</a:t>
            </a:r>
            <a:r>
              <a:rPr lang="en-US" altLang="zh-CN" sz="2400" dirty="0"/>
              <a:t>6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35740472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388110" y="1723870"/>
            <a:ext cx="5708653" cy="4280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3870"/>
            <a:ext cx="5707890" cy="4280917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02666" y="1964446"/>
            <a:ext cx="10786669" cy="3818948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" name="TextBox 9"/>
          <p:cNvSpPr>
            <a:spLocks noChangeArrowheads="1"/>
          </p:cNvSpPr>
          <p:nvPr/>
        </p:nvSpPr>
        <p:spPr bwMode="auto">
          <a:xfrm>
            <a:off x="843218" y="1987985"/>
            <a:ext cx="6132615" cy="381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/>
            <a:r>
              <a:rPr lang="zh-CN" altLang="zh-CN" sz="2400" dirty="0"/>
              <a:t>假设建筑室内环境参数由</a:t>
            </a:r>
            <a:r>
              <a:rPr lang="zh-CN" altLang="zh-CN" sz="2400" b="1" dirty="0">
                <a:solidFill>
                  <a:srgbClr val="FF0000"/>
                </a:solidFill>
              </a:rPr>
              <a:t>室内温度</a:t>
            </a:r>
            <a:r>
              <a:rPr lang="zh-CN" altLang="zh-CN" sz="2400" dirty="0"/>
              <a:t>和</a:t>
            </a:r>
            <a:r>
              <a:rPr lang="zh-CN" altLang="zh-CN" sz="2400" b="1" dirty="0">
                <a:solidFill>
                  <a:srgbClr val="FF0000"/>
                </a:solidFill>
              </a:rPr>
              <a:t>相对湿度</a:t>
            </a:r>
            <a:r>
              <a:rPr lang="zh-CN" altLang="zh-CN" sz="2400" dirty="0"/>
              <a:t>组成，在不同房间内有不同的人员办公，人员在环境内的热舒适性简化为</a:t>
            </a:r>
            <a:r>
              <a:rPr lang="zh-CN" altLang="zh-CN" sz="2400" b="1" dirty="0">
                <a:solidFill>
                  <a:srgbClr val="00B050"/>
                </a:solidFill>
              </a:rPr>
              <a:t>舒适与不舒适</a:t>
            </a:r>
            <a:r>
              <a:rPr lang="zh-CN" altLang="zh-CN" sz="2400" dirty="0"/>
              <a:t>的二分类问题。根据室内人员的</a:t>
            </a:r>
            <a:r>
              <a:rPr lang="zh-CN" altLang="zh-CN" sz="2400" b="1" dirty="0">
                <a:solidFill>
                  <a:srgbClr val="FF0000"/>
                </a:solidFill>
              </a:rPr>
              <a:t>性别、年龄、身高、体重、热环境偏好</a:t>
            </a:r>
            <a:r>
              <a:rPr lang="zh-CN" altLang="zh-CN" sz="2400" dirty="0"/>
              <a:t>等参数，进行合理的人群类别划分，进而求得当前房间内群体热舒适度。请利用附件中的室内温度、相对湿度、受试者性别、年龄、身高、体重、热舒适等数据，以最大群体热舒适度为目标，</a:t>
            </a:r>
            <a:r>
              <a:rPr lang="zh-CN" altLang="zh-CN" sz="2400" b="1" dirty="0">
                <a:solidFill>
                  <a:srgbClr val="0070C0"/>
                </a:solidFill>
              </a:rPr>
              <a:t>制定人群类别划分策略</a:t>
            </a:r>
            <a:r>
              <a:rPr lang="zh-CN" altLang="zh-CN" sz="2400" dirty="0"/>
              <a:t>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E0E111D-CD11-60C4-2A18-BAEF2297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587" y="560824"/>
            <a:ext cx="7113116" cy="584775"/>
          </a:xfrm>
        </p:spPr>
        <p:txBody>
          <a:bodyPr/>
          <a:lstStyle/>
          <a:p>
            <a:r>
              <a:rPr lang="zh-CN" altLang="en-US" dirty="0"/>
              <a:t>问题分析</a:t>
            </a:r>
          </a:p>
        </p:txBody>
      </p:sp>
    </p:spTree>
    <p:extLst>
      <p:ext uri="{BB962C8B-B14F-4D97-AF65-F5344CB8AC3E}">
        <p14:creationId xmlns:p14="http://schemas.microsoft.com/office/powerpoint/2010/main" val="27490968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>
            <a:extLst>
              <a:ext uri="{FF2B5EF4-FFF2-40B4-BE49-F238E27FC236}">
                <a16:creationId xmlns:a16="http://schemas.microsoft.com/office/drawing/2014/main" id="{964C01B8-832F-89CF-E94C-5250C2B1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34" y="608508"/>
            <a:ext cx="4283987" cy="584775"/>
          </a:xfrm>
        </p:spPr>
        <p:txBody>
          <a:bodyPr/>
          <a:lstStyle/>
          <a:p>
            <a:r>
              <a:rPr lang="zh-CN" altLang="en-US" dirty="0"/>
              <a:t>动态分组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457F038-8215-875D-2298-B2072D3C8069}"/>
              </a:ext>
            </a:extLst>
          </p:cNvPr>
          <p:cNvGrpSpPr/>
          <p:nvPr/>
        </p:nvGrpSpPr>
        <p:grpSpPr>
          <a:xfrm>
            <a:off x="121874" y="2577877"/>
            <a:ext cx="5331428" cy="3789648"/>
            <a:chOff x="764572" y="923754"/>
            <a:chExt cx="6908222" cy="4846337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602CD2-1ACC-2B4B-64F4-EFD2B4445F48}"/>
                </a:ext>
              </a:extLst>
            </p:cNvPr>
            <p:cNvSpPr/>
            <p:nvPr/>
          </p:nvSpPr>
          <p:spPr>
            <a:xfrm>
              <a:off x="2734797" y="923754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FCAED23-9F49-8D5D-3B33-9DB2E2706C3C}"/>
                </a:ext>
              </a:extLst>
            </p:cNvPr>
            <p:cNvSpPr/>
            <p:nvPr/>
          </p:nvSpPr>
          <p:spPr>
            <a:xfrm>
              <a:off x="1689827" y="177990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2095423-5661-FF91-016C-A634C8659883}"/>
                </a:ext>
              </a:extLst>
            </p:cNvPr>
            <p:cNvSpPr/>
            <p:nvPr/>
          </p:nvSpPr>
          <p:spPr>
            <a:xfrm>
              <a:off x="3762616" y="1694262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AFD82E1-0B4D-7A6D-2093-B919B5756247}"/>
                </a:ext>
              </a:extLst>
            </p:cNvPr>
            <p:cNvSpPr/>
            <p:nvPr/>
          </p:nvSpPr>
          <p:spPr>
            <a:xfrm>
              <a:off x="764572" y="2665904"/>
              <a:ext cx="697773" cy="737018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17</a:t>
              </a:r>
              <a:endParaRPr lang="zh-CN" altLang="en-US" sz="1200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1E1A8F1-9400-3699-28B4-6500393E72BE}"/>
                </a:ext>
              </a:extLst>
            </p:cNvPr>
            <p:cNvSpPr/>
            <p:nvPr/>
          </p:nvSpPr>
          <p:spPr>
            <a:xfrm>
              <a:off x="2178707" y="2818147"/>
              <a:ext cx="642922" cy="670243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57F57BD-1B29-EC19-FCE4-5724BE4323DC}"/>
                </a:ext>
              </a:extLst>
            </p:cNvPr>
            <p:cNvSpPr/>
            <p:nvPr/>
          </p:nvSpPr>
          <p:spPr>
            <a:xfrm>
              <a:off x="3223514" y="292550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3730616-B298-CE97-13DD-A7C5425F7923}"/>
                </a:ext>
              </a:extLst>
            </p:cNvPr>
            <p:cNvSpPr/>
            <p:nvPr/>
          </p:nvSpPr>
          <p:spPr>
            <a:xfrm>
              <a:off x="3600295" y="4100753"/>
              <a:ext cx="638541" cy="627511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18</a:t>
              </a:r>
              <a:endParaRPr lang="zh-CN" altLang="en-US" sz="1100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AD4CC00-688A-F2F0-8B54-EF0072F1D549}"/>
                </a:ext>
              </a:extLst>
            </p:cNvPr>
            <p:cNvSpPr/>
            <p:nvPr/>
          </p:nvSpPr>
          <p:spPr>
            <a:xfrm>
              <a:off x="4838475" y="2498899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B75BEDD-AC5A-AD48-5675-46F63CE23B3A}"/>
                </a:ext>
              </a:extLst>
            </p:cNvPr>
            <p:cNvSpPr/>
            <p:nvPr/>
          </p:nvSpPr>
          <p:spPr>
            <a:xfrm>
              <a:off x="2475450" y="4056020"/>
              <a:ext cx="662505" cy="655000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C29E487-B736-E894-D430-269B41B61F12}"/>
                </a:ext>
              </a:extLst>
            </p:cNvPr>
            <p:cNvSpPr/>
            <p:nvPr/>
          </p:nvSpPr>
          <p:spPr>
            <a:xfrm>
              <a:off x="4655374" y="4091132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70D1162-CF1F-F21C-C225-020B69298B4C}"/>
                </a:ext>
              </a:extLst>
            </p:cNvPr>
            <p:cNvSpPr/>
            <p:nvPr/>
          </p:nvSpPr>
          <p:spPr>
            <a:xfrm>
              <a:off x="4023776" y="5114619"/>
              <a:ext cx="631597" cy="594839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F014372-6D89-ABF6-8C3A-3A94E443980C}"/>
                </a:ext>
              </a:extLst>
            </p:cNvPr>
            <p:cNvSpPr/>
            <p:nvPr/>
          </p:nvSpPr>
          <p:spPr>
            <a:xfrm>
              <a:off x="5216769" y="5095303"/>
              <a:ext cx="639121" cy="594840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14</a:t>
              </a:r>
              <a:endParaRPr lang="zh-CN" altLang="en-US" sz="1100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84EF3E6-5277-A1F0-DEF0-575DAA389847}"/>
                </a:ext>
              </a:extLst>
            </p:cNvPr>
            <p:cNvSpPr/>
            <p:nvPr/>
          </p:nvSpPr>
          <p:spPr>
            <a:xfrm>
              <a:off x="5997657" y="3964136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63D8008-89DE-0343-7607-7DBA6027F898}"/>
                </a:ext>
              </a:extLst>
            </p:cNvPr>
            <p:cNvSpPr/>
            <p:nvPr/>
          </p:nvSpPr>
          <p:spPr>
            <a:xfrm>
              <a:off x="6024650" y="5114619"/>
              <a:ext cx="667511" cy="655472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DB2000F-E131-0B5C-6892-CD26EF864194}"/>
                </a:ext>
              </a:extLst>
            </p:cNvPr>
            <p:cNvSpPr/>
            <p:nvPr/>
          </p:nvSpPr>
          <p:spPr>
            <a:xfrm>
              <a:off x="7005284" y="5084302"/>
              <a:ext cx="667510" cy="655472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21</a:t>
              </a:r>
              <a:endParaRPr lang="zh-CN" altLang="en-US" sz="1200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2D0700B-06BE-63B1-F301-5469E75CC412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228928" y="1216142"/>
              <a:ext cx="505869" cy="6493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E18E235-7502-BCAE-AAA4-506453581720}"/>
                </a:ext>
              </a:extLst>
            </p:cNvPr>
            <p:cNvCxnSpPr>
              <a:stCxn id="3" idx="6"/>
              <a:endCxn id="26" idx="1"/>
            </p:cNvCxnSpPr>
            <p:nvPr/>
          </p:nvCxnSpPr>
          <p:spPr>
            <a:xfrm>
              <a:off x="3366393" y="1216142"/>
              <a:ext cx="488718" cy="563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CC44850-1763-4CFD-0BE7-A85BB7DFEBA7}"/>
                </a:ext>
              </a:extLst>
            </p:cNvPr>
            <p:cNvCxnSpPr>
              <a:cxnSpLocks/>
              <a:stCxn id="22" idx="2"/>
              <a:endCxn id="28" idx="0"/>
            </p:cNvCxnSpPr>
            <p:nvPr/>
          </p:nvCxnSpPr>
          <p:spPr>
            <a:xfrm flipH="1">
              <a:off x="1113459" y="2072288"/>
              <a:ext cx="576368" cy="593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5F10C46C-10D6-3E28-670F-0A773FB9E8CD}"/>
                </a:ext>
              </a:extLst>
            </p:cNvPr>
            <p:cNvCxnSpPr>
              <a:cxnSpLocks/>
              <a:stCxn id="22" idx="5"/>
              <a:endCxn id="31" idx="0"/>
            </p:cNvCxnSpPr>
            <p:nvPr/>
          </p:nvCxnSpPr>
          <p:spPr>
            <a:xfrm>
              <a:off x="2228928" y="2279037"/>
              <a:ext cx="271240" cy="539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AD29D4B1-0A1D-6A81-B5DE-0D836D444767}"/>
                </a:ext>
              </a:extLst>
            </p:cNvPr>
            <p:cNvCxnSpPr>
              <a:cxnSpLocks/>
              <a:stCxn id="26" idx="3"/>
              <a:endCxn id="37" idx="0"/>
            </p:cNvCxnSpPr>
            <p:nvPr/>
          </p:nvCxnSpPr>
          <p:spPr>
            <a:xfrm flipH="1">
              <a:off x="3539312" y="2193399"/>
              <a:ext cx="315799" cy="7321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CE518461-86EF-A9E9-D403-C7AF386078B5}"/>
                </a:ext>
              </a:extLst>
            </p:cNvPr>
            <p:cNvCxnSpPr>
              <a:cxnSpLocks/>
              <a:stCxn id="37" idx="3"/>
              <a:endCxn id="43" idx="0"/>
            </p:cNvCxnSpPr>
            <p:nvPr/>
          </p:nvCxnSpPr>
          <p:spPr>
            <a:xfrm flipH="1">
              <a:off x="2806703" y="3424637"/>
              <a:ext cx="509306" cy="6313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759AF561-B422-6F41-056C-9150A46EA052}"/>
                </a:ext>
              </a:extLst>
            </p:cNvPr>
            <p:cNvCxnSpPr>
              <a:cxnSpLocks/>
              <a:stCxn id="37" idx="5"/>
              <a:endCxn id="39" idx="0"/>
            </p:cNvCxnSpPr>
            <p:nvPr/>
          </p:nvCxnSpPr>
          <p:spPr>
            <a:xfrm>
              <a:off x="3762615" y="3424637"/>
              <a:ext cx="156951" cy="6761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0B665D53-E12B-9EF6-10CD-4FF7E882A002}"/>
                </a:ext>
              </a:extLst>
            </p:cNvPr>
            <p:cNvCxnSpPr>
              <a:cxnSpLocks/>
              <a:stCxn id="26" idx="5"/>
            </p:cNvCxnSpPr>
            <p:nvPr/>
          </p:nvCxnSpPr>
          <p:spPr>
            <a:xfrm>
              <a:off x="4301717" y="2193399"/>
              <a:ext cx="719051" cy="349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A3F94DD7-F47C-F946-A2A4-00B81B24DF13}"/>
                </a:ext>
              </a:extLst>
            </p:cNvPr>
            <p:cNvCxnSpPr>
              <a:cxnSpLocks/>
              <a:stCxn id="40" idx="5"/>
              <a:endCxn id="49" idx="1"/>
            </p:cNvCxnSpPr>
            <p:nvPr/>
          </p:nvCxnSpPr>
          <p:spPr>
            <a:xfrm>
              <a:off x="5377576" y="2998036"/>
              <a:ext cx="712576" cy="1051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162B57FF-A2C6-77D1-2D69-75741F6B4E9D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 flipH="1">
              <a:off x="4974842" y="3083674"/>
              <a:ext cx="179431" cy="10400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DE53614E-EEC6-7906-8E6A-C00E502438FC}"/>
                </a:ext>
              </a:extLst>
            </p:cNvPr>
            <p:cNvCxnSpPr>
              <a:cxnSpLocks/>
              <a:stCxn id="44" idx="3"/>
              <a:endCxn id="46" idx="0"/>
            </p:cNvCxnSpPr>
            <p:nvPr/>
          </p:nvCxnSpPr>
          <p:spPr>
            <a:xfrm flipH="1">
              <a:off x="4339575" y="4590269"/>
              <a:ext cx="408294" cy="52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55BB4ED-9843-4A31-6F59-40A8C4FDDB9C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5194476" y="4590268"/>
              <a:ext cx="341854" cy="5050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0C966C4-C22D-4E5F-1A6F-C3C869B7B59F}"/>
                </a:ext>
              </a:extLst>
            </p:cNvPr>
            <p:cNvCxnSpPr>
              <a:cxnSpLocks/>
              <a:stCxn id="49" idx="3"/>
              <a:endCxn id="51" idx="0"/>
            </p:cNvCxnSpPr>
            <p:nvPr/>
          </p:nvCxnSpPr>
          <p:spPr>
            <a:xfrm>
              <a:off x="6090152" y="4463273"/>
              <a:ext cx="268254" cy="651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5E7D521E-3EB4-5636-A5C6-7F2404B67BAC}"/>
                </a:ext>
              </a:extLst>
            </p:cNvPr>
            <p:cNvCxnSpPr>
              <a:cxnSpLocks/>
              <a:stCxn id="49" idx="5"/>
              <a:endCxn id="52" idx="1"/>
            </p:cNvCxnSpPr>
            <p:nvPr/>
          </p:nvCxnSpPr>
          <p:spPr>
            <a:xfrm>
              <a:off x="6536758" y="4463273"/>
              <a:ext cx="566281" cy="7170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B3ED343-E0E5-BDD7-F4F4-30BF99F8BDD2}"/>
              </a:ext>
            </a:extLst>
          </p:cNvPr>
          <p:cNvGrpSpPr/>
          <p:nvPr/>
        </p:nvGrpSpPr>
        <p:grpSpPr>
          <a:xfrm>
            <a:off x="5694955" y="2220329"/>
            <a:ext cx="5479715" cy="4159733"/>
            <a:chOff x="2872433" y="374560"/>
            <a:chExt cx="7531208" cy="5662916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4DA294B-E4E6-FB70-9AD1-7A8389A37C81}"/>
                </a:ext>
              </a:extLst>
            </p:cNvPr>
            <p:cNvSpPr/>
            <p:nvPr/>
          </p:nvSpPr>
          <p:spPr>
            <a:xfrm>
              <a:off x="6408657" y="37456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E5CD94CC-55EC-6DD4-5C58-55B770FF9003}"/>
                </a:ext>
              </a:extLst>
            </p:cNvPr>
            <p:cNvSpPr/>
            <p:nvPr/>
          </p:nvSpPr>
          <p:spPr>
            <a:xfrm>
              <a:off x="5215201" y="152389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0CD2DED1-4CA5-CE71-90EF-B9A594D91E01}"/>
                </a:ext>
              </a:extLst>
            </p:cNvPr>
            <p:cNvSpPr/>
            <p:nvPr/>
          </p:nvSpPr>
          <p:spPr>
            <a:xfrm>
              <a:off x="4010811" y="256753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05F9DCF9-290D-E105-0D0C-0A3E4286EAE3}"/>
                </a:ext>
              </a:extLst>
            </p:cNvPr>
            <p:cNvSpPr/>
            <p:nvPr/>
          </p:nvSpPr>
          <p:spPr>
            <a:xfrm>
              <a:off x="7645375" y="154513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48F2CCB8-3C9F-B7AA-E359-64D908E43491}"/>
                </a:ext>
              </a:extLst>
            </p:cNvPr>
            <p:cNvSpPr/>
            <p:nvPr/>
          </p:nvSpPr>
          <p:spPr>
            <a:xfrm>
              <a:off x="5699963" y="2631466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BE3E48E-03DE-B569-524B-F88B7544E7E5}"/>
                </a:ext>
              </a:extLst>
            </p:cNvPr>
            <p:cNvSpPr/>
            <p:nvPr/>
          </p:nvSpPr>
          <p:spPr>
            <a:xfrm>
              <a:off x="2872433" y="3544426"/>
              <a:ext cx="675317" cy="663960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02D985C7-1CAB-8F5F-7B1E-B153344BE2CF}"/>
                </a:ext>
              </a:extLst>
            </p:cNvPr>
            <p:cNvSpPr/>
            <p:nvPr/>
          </p:nvSpPr>
          <p:spPr>
            <a:xfrm>
              <a:off x="4156895" y="3503903"/>
              <a:ext cx="675317" cy="663960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11</a:t>
              </a:r>
              <a:endParaRPr lang="zh-CN" altLang="en-US" sz="1050" dirty="0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368C19F8-6CC4-0A80-D68B-4EAB3A0095E9}"/>
                </a:ext>
              </a:extLst>
            </p:cNvPr>
            <p:cNvSpPr/>
            <p:nvPr/>
          </p:nvSpPr>
          <p:spPr>
            <a:xfrm>
              <a:off x="6073355" y="3507896"/>
              <a:ext cx="761549" cy="737019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16</a:t>
              </a:r>
              <a:endParaRPr lang="zh-CN" altLang="en-US" sz="1200" dirty="0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E079412D-5D74-A316-72E9-5C8E927D44DF}"/>
                </a:ext>
              </a:extLst>
            </p:cNvPr>
            <p:cNvSpPr/>
            <p:nvPr/>
          </p:nvSpPr>
          <p:spPr>
            <a:xfrm>
              <a:off x="5093009" y="3473576"/>
              <a:ext cx="730539" cy="724614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10</a:t>
              </a:r>
              <a:endParaRPr lang="zh-CN" altLang="en-US" sz="1200" dirty="0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3D0669A2-DD00-FBDA-A95B-455DB472B98E}"/>
                </a:ext>
              </a:extLst>
            </p:cNvPr>
            <p:cNvSpPr/>
            <p:nvPr/>
          </p:nvSpPr>
          <p:spPr>
            <a:xfrm>
              <a:off x="6979147" y="2691281"/>
              <a:ext cx="699201" cy="712663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D4BFD020-9FF1-4803-7FD1-7C52544BD07E}"/>
                </a:ext>
              </a:extLst>
            </p:cNvPr>
            <p:cNvSpPr/>
            <p:nvPr/>
          </p:nvSpPr>
          <p:spPr>
            <a:xfrm>
              <a:off x="8558816" y="2684168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7295EBFF-1633-BDFA-2CA6-6EDC7F689E9D}"/>
                </a:ext>
              </a:extLst>
            </p:cNvPr>
            <p:cNvSpPr/>
            <p:nvPr/>
          </p:nvSpPr>
          <p:spPr>
            <a:xfrm>
              <a:off x="9689443" y="3641661"/>
              <a:ext cx="714198" cy="716672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22</a:t>
              </a:r>
              <a:endParaRPr lang="zh-CN" altLang="en-US" sz="1200" dirty="0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1EA0C7DD-291B-AC79-F0F4-5DCC84456D54}"/>
                </a:ext>
              </a:extLst>
            </p:cNvPr>
            <p:cNvSpPr/>
            <p:nvPr/>
          </p:nvSpPr>
          <p:spPr>
            <a:xfrm>
              <a:off x="8074193" y="3537931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9BED2903-B8FF-FCEB-37C9-0F9A29502BBA}"/>
                </a:ext>
              </a:extLst>
            </p:cNvPr>
            <p:cNvSpPr/>
            <p:nvPr/>
          </p:nvSpPr>
          <p:spPr>
            <a:xfrm>
              <a:off x="6342320" y="5348501"/>
              <a:ext cx="722458" cy="653618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13</a:t>
              </a:r>
              <a:endParaRPr lang="zh-CN" altLang="en-US" sz="1200" dirty="0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65F06A3C-08A5-62D7-EDC4-C7EABDB470AA}"/>
                </a:ext>
              </a:extLst>
            </p:cNvPr>
            <p:cNvSpPr/>
            <p:nvPr/>
          </p:nvSpPr>
          <p:spPr>
            <a:xfrm>
              <a:off x="7139010" y="4294936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A3D6CD4-C98A-CA20-E03C-6CE5D88BACAA}"/>
                </a:ext>
              </a:extLst>
            </p:cNvPr>
            <p:cNvSpPr/>
            <p:nvPr/>
          </p:nvSpPr>
          <p:spPr>
            <a:xfrm>
              <a:off x="7564667" y="5312870"/>
              <a:ext cx="712304" cy="662871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9ACD35B-FB74-D26D-D9D0-6195B55FE2A7}"/>
                </a:ext>
              </a:extLst>
            </p:cNvPr>
            <p:cNvSpPr/>
            <p:nvPr/>
          </p:nvSpPr>
          <p:spPr>
            <a:xfrm>
              <a:off x="8923119" y="420236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3897C05C-9455-DBF6-9FA9-E526D996B1F5}"/>
                </a:ext>
              </a:extLst>
            </p:cNvPr>
            <p:cNvSpPr/>
            <p:nvPr/>
          </p:nvSpPr>
          <p:spPr>
            <a:xfrm>
              <a:off x="8447387" y="5293412"/>
              <a:ext cx="743025" cy="744064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F7271C3-189F-FA19-E658-1CEDC4169A3D}"/>
                </a:ext>
              </a:extLst>
            </p:cNvPr>
            <p:cNvSpPr/>
            <p:nvPr/>
          </p:nvSpPr>
          <p:spPr>
            <a:xfrm>
              <a:off x="9659580" y="5305829"/>
              <a:ext cx="714198" cy="716672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20</a:t>
              </a:r>
              <a:endParaRPr lang="zh-CN" altLang="en-US" sz="1200" dirty="0"/>
            </a:p>
          </p:txBody>
        </p: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C92250B-F2DC-92E2-6522-0ACF51BEB590}"/>
                </a:ext>
              </a:extLst>
            </p:cNvPr>
            <p:cNvCxnSpPr>
              <a:cxnSpLocks/>
              <a:stCxn id="95" idx="2"/>
              <a:endCxn id="96" idx="7"/>
            </p:cNvCxnSpPr>
            <p:nvPr/>
          </p:nvCxnSpPr>
          <p:spPr>
            <a:xfrm flipH="1">
              <a:off x="5754302" y="666948"/>
              <a:ext cx="654355" cy="9425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731F5821-6D3E-996A-FF02-EA054BDFC215}"/>
                </a:ext>
              </a:extLst>
            </p:cNvPr>
            <p:cNvCxnSpPr>
              <a:cxnSpLocks/>
              <a:stCxn id="95" idx="6"/>
              <a:endCxn id="99" idx="1"/>
            </p:cNvCxnSpPr>
            <p:nvPr/>
          </p:nvCxnSpPr>
          <p:spPr>
            <a:xfrm>
              <a:off x="7040253" y="666948"/>
              <a:ext cx="697617" cy="9638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BD55C3BC-26E2-519F-D2B1-4893CB983B64}"/>
                </a:ext>
              </a:extLst>
            </p:cNvPr>
            <p:cNvCxnSpPr>
              <a:cxnSpLocks/>
              <a:stCxn id="96" idx="3"/>
              <a:endCxn id="98" idx="7"/>
            </p:cNvCxnSpPr>
            <p:nvPr/>
          </p:nvCxnSpPr>
          <p:spPr>
            <a:xfrm flipH="1">
              <a:off x="4549912" y="2023027"/>
              <a:ext cx="757784" cy="630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A5792B94-9C40-2176-AC60-0AC78B18F040}"/>
                </a:ext>
              </a:extLst>
            </p:cNvPr>
            <p:cNvCxnSpPr>
              <a:stCxn id="96" idx="5"/>
              <a:endCxn id="101" idx="0"/>
            </p:cNvCxnSpPr>
            <p:nvPr/>
          </p:nvCxnSpPr>
          <p:spPr>
            <a:xfrm>
              <a:off x="5754302" y="2023027"/>
              <a:ext cx="261459" cy="6084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D608ACC-BD98-DB5E-F90C-51DEB4CA5FBD}"/>
                </a:ext>
              </a:extLst>
            </p:cNvPr>
            <p:cNvCxnSpPr>
              <a:cxnSpLocks/>
              <a:stCxn id="98" idx="3"/>
              <a:endCxn id="103" idx="7"/>
            </p:cNvCxnSpPr>
            <p:nvPr/>
          </p:nvCxnSpPr>
          <p:spPr>
            <a:xfrm flipH="1">
              <a:off x="3448852" y="3066667"/>
              <a:ext cx="654454" cy="574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7D948403-2F85-6551-A1B4-F48BD1220E3A}"/>
                </a:ext>
              </a:extLst>
            </p:cNvPr>
            <p:cNvCxnSpPr>
              <a:cxnSpLocks/>
              <a:stCxn id="98" idx="5"/>
              <a:endCxn id="105" idx="0"/>
            </p:cNvCxnSpPr>
            <p:nvPr/>
          </p:nvCxnSpPr>
          <p:spPr>
            <a:xfrm flipH="1">
              <a:off x="4494554" y="3066667"/>
              <a:ext cx="55358" cy="4372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9E91E753-5E8F-24A0-601C-0E0E5C3B18B1}"/>
                </a:ext>
              </a:extLst>
            </p:cNvPr>
            <p:cNvCxnSpPr>
              <a:cxnSpLocks/>
              <a:stCxn id="101" idx="3"/>
            </p:cNvCxnSpPr>
            <p:nvPr/>
          </p:nvCxnSpPr>
          <p:spPr>
            <a:xfrm flipH="1">
              <a:off x="5530999" y="3130603"/>
              <a:ext cx="261459" cy="316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2AE2D53D-C307-98FE-8CC6-A1A1A0D75D1F}"/>
                </a:ext>
              </a:extLst>
            </p:cNvPr>
            <p:cNvCxnSpPr>
              <a:cxnSpLocks/>
              <a:stCxn id="101" idx="5"/>
            </p:cNvCxnSpPr>
            <p:nvPr/>
          </p:nvCxnSpPr>
          <p:spPr>
            <a:xfrm>
              <a:off x="6239064" y="3130603"/>
              <a:ext cx="86656" cy="413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77E231BB-D12D-CBA5-2740-3804A8957F10}"/>
                </a:ext>
              </a:extLst>
            </p:cNvPr>
            <p:cNvCxnSpPr>
              <a:cxnSpLocks/>
              <a:stCxn id="99" idx="3"/>
              <a:endCxn id="111" idx="0"/>
            </p:cNvCxnSpPr>
            <p:nvPr/>
          </p:nvCxnSpPr>
          <p:spPr>
            <a:xfrm flipH="1">
              <a:off x="7328748" y="2044267"/>
              <a:ext cx="409122" cy="6470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2D06F9B9-7A50-88B8-AF28-5FD4DFC3D8D7}"/>
                </a:ext>
              </a:extLst>
            </p:cNvPr>
            <p:cNvCxnSpPr>
              <a:cxnSpLocks/>
              <a:endCxn id="112" idx="0"/>
            </p:cNvCxnSpPr>
            <p:nvPr/>
          </p:nvCxnSpPr>
          <p:spPr>
            <a:xfrm>
              <a:off x="8254273" y="1976863"/>
              <a:ext cx="620341" cy="707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8BE57C7C-E5DF-261E-ACDE-5B02C471F456}"/>
                </a:ext>
              </a:extLst>
            </p:cNvPr>
            <p:cNvCxnSpPr>
              <a:stCxn id="112" idx="3"/>
              <a:endCxn id="114" idx="0"/>
            </p:cNvCxnSpPr>
            <p:nvPr/>
          </p:nvCxnSpPr>
          <p:spPr>
            <a:xfrm flipH="1">
              <a:off x="8389991" y="3183305"/>
              <a:ext cx="261320" cy="354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D3EEF5CF-6DC3-C5D7-6929-F56BFD5B9371}"/>
                </a:ext>
              </a:extLst>
            </p:cNvPr>
            <p:cNvCxnSpPr>
              <a:cxnSpLocks/>
              <a:stCxn id="112" idx="5"/>
              <a:endCxn id="113" idx="1"/>
            </p:cNvCxnSpPr>
            <p:nvPr/>
          </p:nvCxnSpPr>
          <p:spPr>
            <a:xfrm>
              <a:off x="9097917" y="3183305"/>
              <a:ext cx="696118" cy="563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56C2CB9B-D7B7-2DE2-6347-99BEF3444019}"/>
                </a:ext>
              </a:extLst>
            </p:cNvPr>
            <p:cNvCxnSpPr>
              <a:cxnSpLocks/>
              <a:stCxn id="114" idx="2"/>
            </p:cNvCxnSpPr>
            <p:nvPr/>
          </p:nvCxnSpPr>
          <p:spPr>
            <a:xfrm flipH="1">
              <a:off x="7552107" y="3830319"/>
              <a:ext cx="522086" cy="5103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5303F597-7271-06A5-0497-E1D6EE80D4F1}"/>
                </a:ext>
              </a:extLst>
            </p:cNvPr>
            <p:cNvCxnSpPr>
              <a:cxnSpLocks/>
              <a:stCxn id="114" idx="6"/>
              <a:endCxn id="118" idx="1"/>
            </p:cNvCxnSpPr>
            <p:nvPr/>
          </p:nvCxnSpPr>
          <p:spPr>
            <a:xfrm>
              <a:off x="8705789" y="3830319"/>
              <a:ext cx="309825" cy="4576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D836BD67-2F5F-038D-A6F2-9CA353D4AFB3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 flipH="1">
              <a:off x="6853987" y="4794073"/>
              <a:ext cx="377518" cy="5502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AB427FCC-99CA-2BD3-33BD-E1E8DA35CEB1}"/>
                </a:ext>
              </a:extLst>
            </p:cNvPr>
            <p:cNvCxnSpPr>
              <a:cxnSpLocks/>
              <a:stCxn id="116" idx="5"/>
              <a:endCxn id="117" idx="0"/>
            </p:cNvCxnSpPr>
            <p:nvPr/>
          </p:nvCxnSpPr>
          <p:spPr>
            <a:xfrm>
              <a:off x="7678111" y="4794073"/>
              <a:ext cx="242708" cy="5187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0C05B1B2-CF88-1C29-F246-24920AA9FDB3}"/>
                </a:ext>
              </a:extLst>
            </p:cNvPr>
            <p:cNvCxnSpPr>
              <a:cxnSpLocks/>
              <a:stCxn id="118" idx="3"/>
              <a:endCxn id="119" idx="0"/>
            </p:cNvCxnSpPr>
            <p:nvPr/>
          </p:nvCxnSpPr>
          <p:spPr>
            <a:xfrm flipH="1">
              <a:off x="8818900" y="4701497"/>
              <a:ext cx="196714" cy="591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B020B9D5-5108-8DCB-F40D-C1561D5E0963}"/>
                </a:ext>
              </a:extLst>
            </p:cNvPr>
            <p:cNvCxnSpPr>
              <a:cxnSpLocks/>
              <a:stCxn id="118" idx="5"/>
              <a:endCxn id="120" idx="1"/>
            </p:cNvCxnSpPr>
            <p:nvPr/>
          </p:nvCxnSpPr>
          <p:spPr>
            <a:xfrm>
              <a:off x="9462220" y="4701497"/>
              <a:ext cx="301952" cy="709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18FA3953-8EE4-802F-4BEC-689F7C1276A7}"/>
              </a:ext>
            </a:extLst>
          </p:cNvPr>
          <p:cNvSpPr txBox="1"/>
          <p:nvPr/>
        </p:nvSpPr>
        <p:spPr>
          <a:xfrm>
            <a:off x="835941" y="1941922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热偏好</a:t>
            </a:r>
            <a:r>
              <a:rPr lang="en-US" altLang="zh-CN" sz="2400" dirty="0"/>
              <a:t>3</a:t>
            </a:r>
            <a:endParaRPr lang="zh-CN" altLang="en-US" sz="2400" dirty="0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71DE0BCF-A5A2-A317-4C2B-56E3F2BCDABD}"/>
              </a:ext>
            </a:extLst>
          </p:cNvPr>
          <p:cNvSpPr txBox="1"/>
          <p:nvPr/>
        </p:nvSpPr>
        <p:spPr>
          <a:xfrm>
            <a:off x="3159915" y="1635645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热偏好</a:t>
            </a:r>
            <a:r>
              <a:rPr lang="en-US" altLang="zh-CN" sz="2400" dirty="0"/>
              <a:t>2</a:t>
            </a:r>
            <a:endParaRPr lang="zh-CN" altLang="en-US" sz="2400" dirty="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35EB861-78FA-5CAE-21BA-C412A04FBB95}"/>
              </a:ext>
            </a:extLst>
          </p:cNvPr>
          <p:cNvSpPr txBox="1"/>
          <p:nvPr/>
        </p:nvSpPr>
        <p:spPr>
          <a:xfrm>
            <a:off x="9099891" y="2125207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热偏好</a:t>
            </a:r>
            <a:r>
              <a:rPr lang="en-US" altLang="zh-CN" sz="2400" dirty="0"/>
              <a:t>1</a:t>
            </a:r>
            <a:endParaRPr lang="zh-CN" altLang="en-US" sz="2400" dirty="0"/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3271502A-0F84-922F-84E2-43CC4C309EBC}"/>
              </a:ext>
            </a:extLst>
          </p:cNvPr>
          <p:cNvSpPr/>
          <p:nvPr/>
        </p:nvSpPr>
        <p:spPr>
          <a:xfrm>
            <a:off x="5642065" y="1635645"/>
            <a:ext cx="487435" cy="457271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12</a:t>
            </a:r>
            <a:endParaRPr lang="zh-CN" altLang="en-US" sz="1050" dirty="0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133388DA-442A-8739-C193-41F39291B35C}"/>
              </a:ext>
            </a:extLst>
          </p:cNvPr>
          <p:cNvSpPr/>
          <p:nvPr/>
        </p:nvSpPr>
        <p:spPr>
          <a:xfrm>
            <a:off x="7340108" y="1648027"/>
            <a:ext cx="487435" cy="457271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19</a:t>
            </a:r>
            <a:endParaRPr lang="zh-CN" altLang="en-US" sz="1050" dirty="0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6602AF75-64CD-53C9-8616-C5D7FC04CD23}"/>
              </a:ext>
            </a:extLst>
          </p:cNvPr>
          <p:cNvSpPr/>
          <p:nvPr/>
        </p:nvSpPr>
        <p:spPr>
          <a:xfrm>
            <a:off x="6505672" y="1635644"/>
            <a:ext cx="487435" cy="457271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15</a:t>
            </a:r>
            <a:endParaRPr lang="zh-CN" altLang="en-US" sz="1050" dirty="0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C5436685-BFB8-FC75-FE9B-BFB154E4AC7B}"/>
              </a:ext>
            </a:extLst>
          </p:cNvPr>
          <p:cNvSpPr/>
          <p:nvPr/>
        </p:nvSpPr>
        <p:spPr>
          <a:xfrm>
            <a:off x="4807629" y="1636874"/>
            <a:ext cx="487435" cy="457271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3516937"/>
      </p:ext>
    </p:extLst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97515F26-A841-0AE2-C0B9-75225668CEBD}"/>
              </a:ext>
            </a:extLst>
          </p:cNvPr>
          <p:cNvSpPr/>
          <p:nvPr/>
        </p:nvSpPr>
        <p:spPr>
          <a:xfrm>
            <a:off x="8690846" y="2793850"/>
            <a:ext cx="3130801" cy="4069191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B6B5605-7F02-6D1E-E3D9-DFA3FEFED6F8}"/>
              </a:ext>
            </a:extLst>
          </p:cNvPr>
          <p:cNvSpPr/>
          <p:nvPr/>
        </p:nvSpPr>
        <p:spPr>
          <a:xfrm>
            <a:off x="5988453" y="2949908"/>
            <a:ext cx="3149777" cy="1811573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4F8AC2D-698D-AB94-ADB1-C8197AB93A66}"/>
              </a:ext>
            </a:extLst>
          </p:cNvPr>
          <p:cNvSpPr/>
          <p:nvPr/>
        </p:nvSpPr>
        <p:spPr>
          <a:xfrm>
            <a:off x="1872021" y="3968260"/>
            <a:ext cx="4646752" cy="254648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DD4269F-737F-CFDA-7F63-6C4D485246EA}"/>
              </a:ext>
            </a:extLst>
          </p:cNvPr>
          <p:cNvSpPr/>
          <p:nvPr/>
        </p:nvSpPr>
        <p:spPr>
          <a:xfrm>
            <a:off x="-207390" y="2887002"/>
            <a:ext cx="2866913" cy="1807546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64C01B8-832F-89CF-E94C-5250C2B1D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34" y="608508"/>
            <a:ext cx="4283987" cy="584775"/>
          </a:xfrm>
        </p:spPr>
        <p:txBody>
          <a:bodyPr/>
          <a:lstStyle/>
          <a:p>
            <a:r>
              <a:rPr lang="zh-CN" altLang="en-US" dirty="0"/>
              <a:t>动态分组</a:t>
            </a:r>
          </a:p>
        </p:txBody>
      </p: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457F038-8215-875D-2298-B2072D3C8069}"/>
              </a:ext>
            </a:extLst>
          </p:cNvPr>
          <p:cNvGrpSpPr/>
          <p:nvPr/>
        </p:nvGrpSpPr>
        <p:grpSpPr>
          <a:xfrm>
            <a:off x="914601" y="1993714"/>
            <a:ext cx="5331428" cy="3789648"/>
            <a:chOff x="764572" y="923754"/>
            <a:chExt cx="6908222" cy="4846337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72602CD2-1ACC-2B4B-64F4-EFD2B4445F48}"/>
                </a:ext>
              </a:extLst>
            </p:cNvPr>
            <p:cNvSpPr/>
            <p:nvPr/>
          </p:nvSpPr>
          <p:spPr>
            <a:xfrm>
              <a:off x="2734797" y="923754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FCAED23-9F49-8D5D-3B33-9DB2E2706C3C}"/>
                </a:ext>
              </a:extLst>
            </p:cNvPr>
            <p:cNvSpPr/>
            <p:nvPr/>
          </p:nvSpPr>
          <p:spPr>
            <a:xfrm>
              <a:off x="1689827" y="177990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2095423-5661-FF91-016C-A634C8659883}"/>
                </a:ext>
              </a:extLst>
            </p:cNvPr>
            <p:cNvSpPr/>
            <p:nvPr/>
          </p:nvSpPr>
          <p:spPr>
            <a:xfrm>
              <a:off x="3762616" y="1694262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AFD82E1-0B4D-7A6D-2093-B919B5756247}"/>
                </a:ext>
              </a:extLst>
            </p:cNvPr>
            <p:cNvSpPr/>
            <p:nvPr/>
          </p:nvSpPr>
          <p:spPr>
            <a:xfrm>
              <a:off x="764572" y="2665904"/>
              <a:ext cx="697773" cy="737018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17</a:t>
              </a:r>
              <a:endParaRPr lang="zh-CN" altLang="en-US" sz="1200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1E1A8F1-9400-3699-28B4-6500393E72BE}"/>
                </a:ext>
              </a:extLst>
            </p:cNvPr>
            <p:cNvSpPr/>
            <p:nvPr/>
          </p:nvSpPr>
          <p:spPr>
            <a:xfrm>
              <a:off x="2178707" y="2818147"/>
              <a:ext cx="642922" cy="670243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257F57BD-1B29-EC19-FCE4-5724BE4323DC}"/>
                </a:ext>
              </a:extLst>
            </p:cNvPr>
            <p:cNvSpPr/>
            <p:nvPr/>
          </p:nvSpPr>
          <p:spPr>
            <a:xfrm>
              <a:off x="3223514" y="292550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3730616-B298-CE97-13DD-A7C5425F7923}"/>
                </a:ext>
              </a:extLst>
            </p:cNvPr>
            <p:cNvSpPr/>
            <p:nvPr/>
          </p:nvSpPr>
          <p:spPr>
            <a:xfrm>
              <a:off x="3600295" y="4100753"/>
              <a:ext cx="638541" cy="627511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18</a:t>
              </a:r>
              <a:endParaRPr lang="zh-CN" altLang="en-US" sz="1100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AD4CC00-688A-F2F0-8B54-EF0072F1D549}"/>
                </a:ext>
              </a:extLst>
            </p:cNvPr>
            <p:cNvSpPr/>
            <p:nvPr/>
          </p:nvSpPr>
          <p:spPr>
            <a:xfrm>
              <a:off x="4838475" y="2498899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B75BEDD-AC5A-AD48-5675-46F63CE23B3A}"/>
                </a:ext>
              </a:extLst>
            </p:cNvPr>
            <p:cNvSpPr/>
            <p:nvPr/>
          </p:nvSpPr>
          <p:spPr>
            <a:xfrm>
              <a:off x="2475450" y="4056020"/>
              <a:ext cx="662505" cy="655000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7</a:t>
              </a:r>
              <a:endParaRPr lang="zh-CN" altLang="en-US" dirty="0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6C29E487-B736-E894-D430-269B41B61F12}"/>
                </a:ext>
              </a:extLst>
            </p:cNvPr>
            <p:cNvSpPr/>
            <p:nvPr/>
          </p:nvSpPr>
          <p:spPr>
            <a:xfrm>
              <a:off x="4655374" y="4091132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70D1162-CF1F-F21C-C225-020B69298B4C}"/>
                </a:ext>
              </a:extLst>
            </p:cNvPr>
            <p:cNvSpPr/>
            <p:nvPr/>
          </p:nvSpPr>
          <p:spPr>
            <a:xfrm>
              <a:off x="4023776" y="5114619"/>
              <a:ext cx="631597" cy="594839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6</a:t>
              </a:r>
              <a:endParaRPr lang="zh-CN" altLang="en-US" dirty="0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F014372-6D89-ABF6-8C3A-3A94E443980C}"/>
                </a:ext>
              </a:extLst>
            </p:cNvPr>
            <p:cNvSpPr/>
            <p:nvPr/>
          </p:nvSpPr>
          <p:spPr>
            <a:xfrm>
              <a:off x="5216769" y="5095303"/>
              <a:ext cx="639121" cy="594840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/>
                <a:t>14</a:t>
              </a:r>
              <a:endParaRPr lang="zh-CN" altLang="en-US" sz="1100" dirty="0"/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984EF3E6-5277-A1F0-DEF0-575DAA389847}"/>
                </a:ext>
              </a:extLst>
            </p:cNvPr>
            <p:cNvSpPr/>
            <p:nvPr/>
          </p:nvSpPr>
          <p:spPr>
            <a:xfrm>
              <a:off x="5997657" y="3964136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563D8008-89DE-0343-7607-7DBA6027F898}"/>
                </a:ext>
              </a:extLst>
            </p:cNvPr>
            <p:cNvSpPr/>
            <p:nvPr/>
          </p:nvSpPr>
          <p:spPr>
            <a:xfrm>
              <a:off x="6024650" y="5114619"/>
              <a:ext cx="667511" cy="655472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4DB2000F-E131-0B5C-6892-CD26EF864194}"/>
                </a:ext>
              </a:extLst>
            </p:cNvPr>
            <p:cNvSpPr/>
            <p:nvPr/>
          </p:nvSpPr>
          <p:spPr>
            <a:xfrm>
              <a:off x="7005284" y="5084302"/>
              <a:ext cx="667510" cy="655472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21</a:t>
              </a:r>
              <a:endParaRPr lang="zh-CN" altLang="en-US" sz="1200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2D0700B-06BE-63B1-F301-5469E75CC412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228928" y="1216142"/>
              <a:ext cx="505869" cy="6493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E18E235-7502-BCAE-AAA4-506453581720}"/>
                </a:ext>
              </a:extLst>
            </p:cNvPr>
            <p:cNvCxnSpPr>
              <a:stCxn id="3" idx="6"/>
              <a:endCxn id="26" idx="1"/>
            </p:cNvCxnSpPr>
            <p:nvPr/>
          </p:nvCxnSpPr>
          <p:spPr>
            <a:xfrm>
              <a:off x="3366393" y="1216142"/>
              <a:ext cx="488718" cy="5637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ECC44850-1763-4CFD-0BE7-A85BB7DFEBA7}"/>
                </a:ext>
              </a:extLst>
            </p:cNvPr>
            <p:cNvCxnSpPr>
              <a:cxnSpLocks/>
              <a:stCxn id="22" idx="2"/>
              <a:endCxn id="28" idx="0"/>
            </p:cNvCxnSpPr>
            <p:nvPr/>
          </p:nvCxnSpPr>
          <p:spPr>
            <a:xfrm flipH="1">
              <a:off x="1113459" y="2072288"/>
              <a:ext cx="576368" cy="593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5F10C46C-10D6-3E28-670F-0A773FB9E8CD}"/>
                </a:ext>
              </a:extLst>
            </p:cNvPr>
            <p:cNvCxnSpPr>
              <a:cxnSpLocks/>
              <a:stCxn id="22" idx="5"/>
              <a:endCxn id="31" idx="0"/>
            </p:cNvCxnSpPr>
            <p:nvPr/>
          </p:nvCxnSpPr>
          <p:spPr>
            <a:xfrm>
              <a:off x="2228928" y="2279037"/>
              <a:ext cx="271240" cy="5391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AD29D4B1-0A1D-6A81-B5DE-0D836D444767}"/>
                </a:ext>
              </a:extLst>
            </p:cNvPr>
            <p:cNvCxnSpPr>
              <a:cxnSpLocks/>
              <a:stCxn id="26" idx="3"/>
              <a:endCxn id="37" idx="0"/>
            </p:cNvCxnSpPr>
            <p:nvPr/>
          </p:nvCxnSpPr>
          <p:spPr>
            <a:xfrm flipH="1">
              <a:off x="3539312" y="2193399"/>
              <a:ext cx="315799" cy="7321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CE518461-86EF-A9E9-D403-C7AF386078B5}"/>
                </a:ext>
              </a:extLst>
            </p:cNvPr>
            <p:cNvCxnSpPr>
              <a:cxnSpLocks/>
              <a:stCxn id="37" idx="3"/>
              <a:endCxn id="43" idx="0"/>
            </p:cNvCxnSpPr>
            <p:nvPr/>
          </p:nvCxnSpPr>
          <p:spPr>
            <a:xfrm flipH="1">
              <a:off x="2806703" y="3424637"/>
              <a:ext cx="509306" cy="6313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759AF561-B422-6F41-056C-9150A46EA052}"/>
                </a:ext>
              </a:extLst>
            </p:cNvPr>
            <p:cNvCxnSpPr>
              <a:cxnSpLocks/>
              <a:stCxn id="37" idx="5"/>
              <a:endCxn id="39" idx="0"/>
            </p:cNvCxnSpPr>
            <p:nvPr/>
          </p:nvCxnSpPr>
          <p:spPr>
            <a:xfrm>
              <a:off x="3762615" y="3424637"/>
              <a:ext cx="156951" cy="6761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0B665D53-E12B-9EF6-10CD-4FF7E882A002}"/>
                </a:ext>
              </a:extLst>
            </p:cNvPr>
            <p:cNvCxnSpPr>
              <a:cxnSpLocks/>
              <a:stCxn id="26" idx="5"/>
            </p:cNvCxnSpPr>
            <p:nvPr/>
          </p:nvCxnSpPr>
          <p:spPr>
            <a:xfrm>
              <a:off x="4301717" y="2193399"/>
              <a:ext cx="719051" cy="3497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A3F94DD7-F47C-F946-A2A4-00B81B24DF13}"/>
                </a:ext>
              </a:extLst>
            </p:cNvPr>
            <p:cNvCxnSpPr>
              <a:cxnSpLocks/>
              <a:stCxn id="40" idx="5"/>
              <a:endCxn id="49" idx="1"/>
            </p:cNvCxnSpPr>
            <p:nvPr/>
          </p:nvCxnSpPr>
          <p:spPr>
            <a:xfrm>
              <a:off x="5377576" y="2998036"/>
              <a:ext cx="712576" cy="10517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162B57FF-A2C6-77D1-2D69-75741F6B4E9D}"/>
                </a:ext>
              </a:extLst>
            </p:cNvPr>
            <p:cNvCxnSpPr>
              <a:cxnSpLocks/>
              <a:stCxn id="40" idx="4"/>
            </p:cNvCxnSpPr>
            <p:nvPr/>
          </p:nvCxnSpPr>
          <p:spPr>
            <a:xfrm flipH="1">
              <a:off x="4974842" y="3083674"/>
              <a:ext cx="179431" cy="10400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DE53614E-EEC6-7906-8E6A-C00E502438FC}"/>
                </a:ext>
              </a:extLst>
            </p:cNvPr>
            <p:cNvCxnSpPr>
              <a:cxnSpLocks/>
              <a:stCxn id="44" idx="3"/>
              <a:endCxn id="46" idx="0"/>
            </p:cNvCxnSpPr>
            <p:nvPr/>
          </p:nvCxnSpPr>
          <p:spPr>
            <a:xfrm flipH="1">
              <a:off x="4339575" y="4590269"/>
              <a:ext cx="408294" cy="5243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E55BB4ED-9843-4A31-6F59-40A8C4FDDB9C}"/>
                </a:ext>
              </a:extLst>
            </p:cNvPr>
            <p:cNvCxnSpPr>
              <a:cxnSpLocks/>
              <a:stCxn id="44" idx="5"/>
              <a:endCxn id="48" idx="0"/>
            </p:cNvCxnSpPr>
            <p:nvPr/>
          </p:nvCxnSpPr>
          <p:spPr>
            <a:xfrm>
              <a:off x="5194476" y="4590268"/>
              <a:ext cx="341854" cy="5050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C0C966C4-C22D-4E5F-1A6F-C3C869B7B59F}"/>
                </a:ext>
              </a:extLst>
            </p:cNvPr>
            <p:cNvCxnSpPr>
              <a:cxnSpLocks/>
              <a:stCxn id="49" idx="3"/>
              <a:endCxn id="51" idx="0"/>
            </p:cNvCxnSpPr>
            <p:nvPr/>
          </p:nvCxnSpPr>
          <p:spPr>
            <a:xfrm>
              <a:off x="6090152" y="4463273"/>
              <a:ext cx="268254" cy="6513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5E7D521E-3EB4-5636-A5C6-7F2404B67BAC}"/>
                </a:ext>
              </a:extLst>
            </p:cNvPr>
            <p:cNvCxnSpPr>
              <a:cxnSpLocks/>
              <a:stCxn id="49" idx="5"/>
              <a:endCxn id="52" idx="1"/>
            </p:cNvCxnSpPr>
            <p:nvPr/>
          </p:nvCxnSpPr>
          <p:spPr>
            <a:xfrm>
              <a:off x="6536758" y="4463273"/>
              <a:ext cx="566281" cy="7170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B3ED343-E0E5-BDD7-F4F4-30BF99F8BDD2}"/>
              </a:ext>
            </a:extLst>
          </p:cNvPr>
          <p:cNvGrpSpPr/>
          <p:nvPr/>
        </p:nvGrpSpPr>
        <p:grpSpPr>
          <a:xfrm>
            <a:off x="6178231" y="1276141"/>
            <a:ext cx="5479715" cy="4159733"/>
            <a:chOff x="2872433" y="374560"/>
            <a:chExt cx="7531208" cy="5662916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4DA294B-E4E6-FB70-9AD1-7A8389A37C81}"/>
                </a:ext>
              </a:extLst>
            </p:cNvPr>
            <p:cNvSpPr/>
            <p:nvPr/>
          </p:nvSpPr>
          <p:spPr>
            <a:xfrm>
              <a:off x="6408657" y="37456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>
              <a:extLst>
                <a:ext uri="{FF2B5EF4-FFF2-40B4-BE49-F238E27FC236}">
                  <a16:creationId xmlns:a16="http://schemas.microsoft.com/office/drawing/2014/main" id="{E5CD94CC-55EC-6DD4-5C58-55B770FF9003}"/>
                </a:ext>
              </a:extLst>
            </p:cNvPr>
            <p:cNvSpPr/>
            <p:nvPr/>
          </p:nvSpPr>
          <p:spPr>
            <a:xfrm>
              <a:off x="5215201" y="152389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0CD2DED1-4CA5-CE71-90EF-B9A594D91E01}"/>
                </a:ext>
              </a:extLst>
            </p:cNvPr>
            <p:cNvSpPr/>
            <p:nvPr/>
          </p:nvSpPr>
          <p:spPr>
            <a:xfrm>
              <a:off x="4010811" y="256753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>
              <a:extLst>
                <a:ext uri="{FF2B5EF4-FFF2-40B4-BE49-F238E27FC236}">
                  <a16:creationId xmlns:a16="http://schemas.microsoft.com/office/drawing/2014/main" id="{05F9DCF9-290D-E105-0D0C-0A3E4286EAE3}"/>
                </a:ext>
              </a:extLst>
            </p:cNvPr>
            <p:cNvSpPr/>
            <p:nvPr/>
          </p:nvSpPr>
          <p:spPr>
            <a:xfrm>
              <a:off x="7645375" y="154513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48F2CCB8-3C9F-B7AA-E359-64D908E43491}"/>
                </a:ext>
              </a:extLst>
            </p:cNvPr>
            <p:cNvSpPr/>
            <p:nvPr/>
          </p:nvSpPr>
          <p:spPr>
            <a:xfrm>
              <a:off x="5699963" y="2631466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1BE3E48E-03DE-B569-524B-F88B7544E7E5}"/>
                </a:ext>
              </a:extLst>
            </p:cNvPr>
            <p:cNvSpPr/>
            <p:nvPr/>
          </p:nvSpPr>
          <p:spPr>
            <a:xfrm>
              <a:off x="2872433" y="3544426"/>
              <a:ext cx="675317" cy="663960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9</a:t>
              </a:r>
              <a:endParaRPr lang="zh-CN" altLang="en-US" dirty="0"/>
            </a:p>
          </p:txBody>
        </p:sp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02D985C7-1CAB-8F5F-7B1E-B153344BE2CF}"/>
                </a:ext>
              </a:extLst>
            </p:cNvPr>
            <p:cNvSpPr/>
            <p:nvPr/>
          </p:nvSpPr>
          <p:spPr>
            <a:xfrm>
              <a:off x="4156895" y="3503903"/>
              <a:ext cx="675317" cy="663960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11</a:t>
              </a:r>
              <a:endParaRPr lang="zh-CN" altLang="en-US" sz="1050" dirty="0"/>
            </a:p>
          </p:txBody>
        </p: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368C19F8-6CC4-0A80-D68B-4EAB3A0095E9}"/>
                </a:ext>
              </a:extLst>
            </p:cNvPr>
            <p:cNvSpPr/>
            <p:nvPr/>
          </p:nvSpPr>
          <p:spPr>
            <a:xfrm>
              <a:off x="6073355" y="3507896"/>
              <a:ext cx="761549" cy="737019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16</a:t>
              </a:r>
              <a:endParaRPr lang="zh-CN" altLang="en-US" sz="1200" dirty="0"/>
            </a:p>
          </p:txBody>
        </p:sp>
        <p:sp>
          <p:nvSpPr>
            <p:cNvPr id="109" name="椭圆 108">
              <a:extLst>
                <a:ext uri="{FF2B5EF4-FFF2-40B4-BE49-F238E27FC236}">
                  <a16:creationId xmlns:a16="http://schemas.microsoft.com/office/drawing/2014/main" id="{E079412D-5D74-A316-72E9-5C8E927D44DF}"/>
                </a:ext>
              </a:extLst>
            </p:cNvPr>
            <p:cNvSpPr/>
            <p:nvPr/>
          </p:nvSpPr>
          <p:spPr>
            <a:xfrm>
              <a:off x="5093009" y="3473576"/>
              <a:ext cx="730539" cy="724614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10</a:t>
              </a:r>
              <a:endParaRPr lang="zh-CN" altLang="en-US" sz="1200" dirty="0"/>
            </a:p>
          </p:txBody>
        </p:sp>
        <p:sp>
          <p:nvSpPr>
            <p:cNvPr id="111" name="椭圆 110">
              <a:extLst>
                <a:ext uri="{FF2B5EF4-FFF2-40B4-BE49-F238E27FC236}">
                  <a16:creationId xmlns:a16="http://schemas.microsoft.com/office/drawing/2014/main" id="{3D0669A2-DD00-FBDA-A95B-455DB472B98E}"/>
                </a:ext>
              </a:extLst>
            </p:cNvPr>
            <p:cNvSpPr/>
            <p:nvPr/>
          </p:nvSpPr>
          <p:spPr>
            <a:xfrm>
              <a:off x="7250420" y="2974851"/>
              <a:ext cx="699200" cy="712662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D4BFD020-9FF1-4803-7FD1-7C52544BD07E}"/>
                </a:ext>
              </a:extLst>
            </p:cNvPr>
            <p:cNvSpPr/>
            <p:nvPr/>
          </p:nvSpPr>
          <p:spPr>
            <a:xfrm>
              <a:off x="8558816" y="2684168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3" name="椭圆 112">
              <a:extLst>
                <a:ext uri="{FF2B5EF4-FFF2-40B4-BE49-F238E27FC236}">
                  <a16:creationId xmlns:a16="http://schemas.microsoft.com/office/drawing/2014/main" id="{7295EBFF-1633-BDFA-2CA6-6EDC7F689E9D}"/>
                </a:ext>
              </a:extLst>
            </p:cNvPr>
            <p:cNvSpPr/>
            <p:nvPr/>
          </p:nvSpPr>
          <p:spPr>
            <a:xfrm>
              <a:off x="9689443" y="3641661"/>
              <a:ext cx="714198" cy="716672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22</a:t>
              </a:r>
              <a:endParaRPr lang="zh-CN" altLang="en-US" sz="1200" dirty="0"/>
            </a:p>
          </p:txBody>
        </p:sp>
        <p:sp>
          <p:nvSpPr>
            <p:cNvPr id="114" name="椭圆 113">
              <a:extLst>
                <a:ext uri="{FF2B5EF4-FFF2-40B4-BE49-F238E27FC236}">
                  <a16:creationId xmlns:a16="http://schemas.microsoft.com/office/drawing/2014/main" id="{1EA0C7DD-291B-AC79-F0F4-5DCC84456D54}"/>
                </a:ext>
              </a:extLst>
            </p:cNvPr>
            <p:cNvSpPr/>
            <p:nvPr/>
          </p:nvSpPr>
          <p:spPr>
            <a:xfrm>
              <a:off x="8074193" y="3537931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9BED2903-B8FF-FCEB-37C9-0F9A29502BBA}"/>
                </a:ext>
              </a:extLst>
            </p:cNvPr>
            <p:cNvSpPr/>
            <p:nvPr/>
          </p:nvSpPr>
          <p:spPr>
            <a:xfrm>
              <a:off x="6342320" y="5348501"/>
              <a:ext cx="722458" cy="653618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13</a:t>
              </a:r>
              <a:endParaRPr lang="zh-CN" altLang="en-US" sz="1200" dirty="0"/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65F06A3C-08A5-62D7-EDC4-C7EABDB470AA}"/>
                </a:ext>
              </a:extLst>
            </p:cNvPr>
            <p:cNvSpPr/>
            <p:nvPr/>
          </p:nvSpPr>
          <p:spPr>
            <a:xfrm>
              <a:off x="7139010" y="4294936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4A3D6CD4-C98A-CA20-E03C-6CE5D88BACAA}"/>
                </a:ext>
              </a:extLst>
            </p:cNvPr>
            <p:cNvSpPr/>
            <p:nvPr/>
          </p:nvSpPr>
          <p:spPr>
            <a:xfrm>
              <a:off x="7564667" y="5312870"/>
              <a:ext cx="712304" cy="662871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9ACD35B-FB74-D26D-D9D0-6195B55FE2A7}"/>
                </a:ext>
              </a:extLst>
            </p:cNvPr>
            <p:cNvSpPr/>
            <p:nvPr/>
          </p:nvSpPr>
          <p:spPr>
            <a:xfrm>
              <a:off x="8923119" y="4202360"/>
              <a:ext cx="631596" cy="584775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3897C05C-9455-DBF6-9FA9-E526D996B1F5}"/>
                </a:ext>
              </a:extLst>
            </p:cNvPr>
            <p:cNvSpPr/>
            <p:nvPr/>
          </p:nvSpPr>
          <p:spPr>
            <a:xfrm>
              <a:off x="8447387" y="5293412"/>
              <a:ext cx="743025" cy="744064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7F7271C3-189F-FA19-E658-1CEDC4169A3D}"/>
                </a:ext>
              </a:extLst>
            </p:cNvPr>
            <p:cNvSpPr/>
            <p:nvPr/>
          </p:nvSpPr>
          <p:spPr>
            <a:xfrm>
              <a:off x="9659580" y="5305829"/>
              <a:ext cx="714198" cy="716672"/>
            </a:xfrm>
            <a:prstGeom prst="ellipse">
              <a:avLst/>
            </a:prstGeom>
            <a:solidFill>
              <a:srgbClr val="FF70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/>
                <a:t>20</a:t>
              </a:r>
              <a:endParaRPr lang="zh-CN" altLang="en-US" sz="1200" dirty="0"/>
            </a:p>
          </p:txBody>
        </p: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BC92250B-F2DC-92E2-6522-0ACF51BEB590}"/>
                </a:ext>
              </a:extLst>
            </p:cNvPr>
            <p:cNvCxnSpPr>
              <a:cxnSpLocks/>
              <a:stCxn id="95" idx="2"/>
              <a:endCxn id="96" idx="7"/>
            </p:cNvCxnSpPr>
            <p:nvPr/>
          </p:nvCxnSpPr>
          <p:spPr>
            <a:xfrm flipH="1">
              <a:off x="5754302" y="666948"/>
              <a:ext cx="654355" cy="9425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731F5821-6D3E-996A-FF02-EA054BDFC215}"/>
                </a:ext>
              </a:extLst>
            </p:cNvPr>
            <p:cNvCxnSpPr>
              <a:cxnSpLocks/>
              <a:stCxn id="95" idx="6"/>
              <a:endCxn id="99" idx="1"/>
            </p:cNvCxnSpPr>
            <p:nvPr/>
          </p:nvCxnSpPr>
          <p:spPr>
            <a:xfrm>
              <a:off x="7040253" y="666948"/>
              <a:ext cx="697617" cy="9638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>
              <a:extLst>
                <a:ext uri="{FF2B5EF4-FFF2-40B4-BE49-F238E27FC236}">
                  <a16:creationId xmlns:a16="http://schemas.microsoft.com/office/drawing/2014/main" id="{BD55C3BC-26E2-519F-D2B1-4893CB983B64}"/>
                </a:ext>
              </a:extLst>
            </p:cNvPr>
            <p:cNvCxnSpPr>
              <a:cxnSpLocks/>
              <a:stCxn id="96" idx="3"/>
              <a:endCxn id="98" idx="7"/>
            </p:cNvCxnSpPr>
            <p:nvPr/>
          </p:nvCxnSpPr>
          <p:spPr>
            <a:xfrm flipH="1">
              <a:off x="4549912" y="2023027"/>
              <a:ext cx="757784" cy="6301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A5792B94-9C40-2176-AC60-0AC78B18F040}"/>
                </a:ext>
              </a:extLst>
            </p:cNvPr>
            <p:cNvCxnSpPr>
              <a:stCxn id="96" idx="5"/>
              <a:endCxn id="101" idx="0"/>
            </p:cNvCxnSpPr>
            <p:nvPr/>
          </p:nvCxnSpPr>
          <p:spPr>
            <a:xfrm>
              <a:off x="5754302" y="2023027"/>
              <a:ext cx="261459" cy="6084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7D608ACC-BD98-DB5E-F90C-51DEB4CA5FBD}"/>
                </a:ext>
              </a:extLst>
            </p:cNvPr>
            <p:cNvCxnSpPr>
              <a:cxnSpLocks/>
              <a:stCxn id="98" idx="3"/>
              <a:endCxn id="103" idx="7"/>
            </p:cNvCxnSpPr>
            <p:nvPr/>
          </p:nvCxnSpPr>
          <p:spPr>
            <a:xfrm flipH="1">
              <a:off x="3448852" y="3066667"/>
              <a:ext cx="654454" cy="574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7D948403-2F85-6551-A1B4-F48BD1220E3A}"/>
                </a:ext>
              </a:extLst>
            </p:cNvPr>
            <p:cNvCxnSpPr>
              <a:cxnSpLocks/>
              <a:stCxn id="98" idx="5"/>
              <a:endCxn id="105" idx="0"/>
            </p:cNvCxnSpPr>
            <p:nvPr/>
          </p:nvCxnSpPr>
          <p:spPr>
            <a:xfrm flipH="1">
              <a:off x="4494554" y="3066667"/>
              <a:ext cx="55358" cy="4372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9E91E753-5E8F-24A0-601C-0E0E5C3B18B1}"/>
                </a:ext>
              </a:extLst>
            </p:cNvPr>
            <p:cNvCxnSpPr>
              <a:cxnSpLocks/>
              <a:stCxn id="101" idx="3"/>
            </p:cNvCxnSpPr>
            <p:nvPr/>
          </p:nvCxnSpPr>
          <p:spPr>
            <a:xfrm flipH="1">
              <a:off x="5530999" y="3130603"/>
              <a:ext cx="261459" cy="316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>
              <a:extLst>
                <a:ext uri="{FF2B5EF4-FFF2-40B4-BE49-F238E27FC236}">
                  <a16:creationId xmlns:a16="http://schemas.microsoft.com/office/drawing/2014/main" id="{2AE2D53D-C307-98FE-8CC6-A1A1A0D75D1F}"/>
                </a:ext>
              </a:extLst>
            </p:cNvPr>
            <p:cNvCxnSpPr>
              <a:cxnSpLocks/>
              <a:stCxn id="101" idx="5"/>
            </p:cNvCxnSpPr>
            <p:nvPr/>
          </p:nvCxnSpPr>
          <p:spPr>
            <a:xfrm>
              <a:off x="6239064" y="3130603"/>
              <a:ext cx="86656" cy="413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>
              <a:extLst>
                <a:ext uri="{FF2B5EF4-FFF2-40B4-BE49-F238E27FC236}">
                  <a16:creationId xmlns:a16="http://schemas.microsoft.com/office/drawing/2014/main" id="{77E231BB-D12D-CBA5-2740-3804A8957F10}"/>
                </a:ext>
              </a:extLst>
            </p:cNvPr>
            <p:cNvCxnSpPr>
              <a:cxnSpLocks/>
              <a:stCxn id="99" idx="3"/>
              <a:endCxn id="111" idx="0"/>
            </p:cNvCxnSpPr>
            <p:nvPr/>
          </p:nvCxnSpPr>
          <p:spPr>
            <a:xfrm flipH="1">
              <a:off x="7600021" y="2044266"/>
              <a:ext cx="137850" cy="9305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2D06F9B9-7A50-88B8-AF28-5FD4DFC3D8D7}"/>
                </a:ext>
              </a:extLst>
            </p:cNvPr>
            <p:cNvCxnSpPr>
              <a:cxnSpLocks/>
              <a:endCxn id="112" idx="0"/>
            </p:cNvCxnSpPr>
            <p:nvPr/>
          </p:nvCxnSpPr>
          <p:spPr>
            <a:xfrm>
              <a:off x="8254273" y="1976863"/>
              <a:ext cx="620341" cy="707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>
              <a:extLst>
                <a:ext uri="{FF2B5EF4-FFF2-40B4-BE49-F238E27FC236}">
                  <a16:creationId xmlns:a16="http://schemas.microsoft.com/office/drawing/2014/main" id="{8BE57C7C-E5DF-261E-ACDE-5B02C471F456}"/>
                </a:ext>
              </a:extLst>
            </p:cNvPr>
            <p:cNvCxnSpPr>
              <a:stCxn id="112" idx="3"/>
              <a:endCxn id="114" idx="0"/>
            </p:cNvCxnSpPr>
            <p:nvPr/>
          </p:nvCxnSpPr>
          <p:spPr>
            <a:xfrm flipH="1">
              <a:off x="8389991" y="3183305"/>
              <a:ext cx="261320" cy="3546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D3EEF5CF-6DC3-C5D7-6929-F56BFD5B9371}"/>
                </a:ext>
              </a:extLst>
            </p:cNvPr>
            <p:cNvCxnSpPr>
              <a:cxnSpLocks/>
              <a:stCxn id="112" idx="5"/>
              <a:endCxn id="113" idx="1"/>
            </p:cNvCxnSpPr>
            <p:nvPr/>
          </p:nvCxnSpPr>
          <p:spPr>
            <a:xfrm>
              <a:off x="9097917" y="3183305"/>
              <a:ext cx="696118" cy="563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56C2CB9B-D7B7-2DE2-6347-99BEF3444019}"/>
                </a:ext>
              </a:extLst>
            </p:cNvPr>
            <p:cNvCxnSpPr>
              <a:cxnSpLocks/>
              <a:stCxn id="114" idx="2"/>
            </p:cNvCxnSpPr>
            <p:nvPr/>
          </p:nvCxnSpPr>
          <p:spPr>
            <a:xfrm flipH="1">
              <a:off x="7552107" y="3830319"/>
              <a:ext cx="522086" cy="5103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5303F597-7271-06A5-0497-E1D6EE80D4F1}"/>
                </a:ext>
              </a:extLst>
            </p:cNvPr>
            <p:cNvCxnSpPr>
              <a:cxnSpLocks/>
              <a:stCxn id="114" idx="6"/>
              <a:endCxn id="118" idx="1"/>
            </p:cNvCxnSpPr>
            <p:nvPr/>
          </p:nvCxnSpPr>
          <p:spPr>
            <a:xfrm>
              <a:off x="8705789" y="3830319"/>
              <a:ext cx="309825" cy="4576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D836BD67-2F5F-038D-A6F2-9CA353D4AFB3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 flipH="1">
              <a:off x="6853987" y="4794073"/>
              <a:ext cx="377518" cy="5502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>
              <a:extLst>
                <a:ext uri="{FF2B5EF4-FFF2-40B4-BE49-F238E27FC236}">
                  <a16:creationId xmlns:a16="http://schemas.microsoft.com/office/drawing/2014/main" id="{AB427FCC-99CA-2BD3-33BD-E1E8DA35CEB1}"/>
                </a:ext>
              </a:extLst>
            </p:cNvPr>
            <p:cNvCxnSpPr>
              <a:cxnSpLocks/>
              <a:stCxn id="116" idx="5"/>
              <a:endCxn id="117" idx="0"/>
            </p:cNvCxnSpPr>
            <p:nvPr/>
          </p:nvCxnSpPr>
          <p:spPr>
            <a:xfrm>
              <a:off x="7678111" y="4794073"/>
              <a:ext cx="242708" cy="5187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0C05B1B2-CF88-1C29-F246-24920AA9FDB3}"/>
                </a:ext>
              </a:extLst>
            </p:cNvPr>
            <p:cNvCxnSpPr>
              <a:cxnSpLocks/>
              <a:stCxn id="118" idx="3"/>
              <a:endCxn id="119" idx="0"/>
            </p:cNvCxnSpPr>
            <p:nvPr/>
          </p:nvCxnSpPr>
          <p:spPr>
            <a:xfrm flipH="1">
              <a:off x="8818900" y="4701497"/>
              <a:ext cx="196714" cy="5919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>
              <a:extLst>
                <a:ext uri="{FF2B5EF4-FFF2-40B4-BE49-F238E27FC236}">
                  <a16:creationId xmlns:a16="http://schemas.microsoft.com/office/drawing/2014/main" id="{B020B9D5-5108-8DCB-F40D-C1561D5E0963}"/>
                </a:ext>
              </a:extLst>
            </p:cNvPr>
            <p:cNvCxnSpPr>
              <a:cxnSpLocks/>
              <a:stCxn id="118" idx="5"/>
              <a:endCxn id="120" idx="1"/>
            </p:cNvCxnSpPr>
            <p:nvPr/>
          </p:nvCxnSpPr>
          <p:spPr>
            <a:xfrm>
              <a:off x="9462220" y="4701497"/>
              <a:ext cx="301952" cy="7092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椭圆 142">
            <a:extLst>
              <a:ext uri="{FF2B5EF4-FFF2-40B4-BE49-F238E27FC236}">
                <a16:creationId xmlns:a16="http://schemas.microsoft.com/office/drawing/2014/main" id="{3271502A-0F84-922F-84E2-43CC4C309EBC}"/>
              </a:ext>
            </a:extLst>
          </p:cNvPr>
          <p:cNvSpPr/>
          <p:nvPr/>
        </p:nvSpPr>
        <p:spPr>
          <a:xfrm>
            <a:off x="1424756" y="4018848"/>
            <a:ext cx="487435" cy="457271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12</a:t>
            </a:r>
            <a:endParaRPr lang="zh-CN" altLang="en-US" sz="1050" dirty="0"/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id="{133388DA-442A-8739-C193-41F39291B35C}"/>
              </a:ext>
            </a:extLst>
          </p:cNvPr>
          <p:cNvSpPr/>
          <p:nvPr/>
        </p:nvSpPr>
        <p:spPr>
          <a:xfrm>
            <a:off x="7371189" y="4167668"/>
            <a:ext cx="487435" cy="457271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19</a:t>
            </a:r>
            <a:endParaRPr lang="zh-CN" altLang="en-US" sz="1050" dirty="0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6602AF75-64CD-53C9-8616-C5D7FC04CD23}"/>
              </a:ext>
            </a:extLst>
          </p:cNvPr>
          <p:cNvSpPr/>
          <p:nvPr/>
        </p:nvSpPr>
        <p:spPr>
          <a:xfrm>
            <a:off x="126632" y="3475056"/>
            <a:ext cx="487435" cy="457271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/>
              <a:t>15</a:t>
            </a:r>
            <a:endParaRPr lang="zh-CN" altLang="en-US" sz="1050" dirty="0"/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C5436685-BFB8-FC75-FE9B-BFB154E4AC7B}"/>
              </a:ext>
            </a:extLst>
          </p:cNvPr>
          <p:cNvSpPr/>
          <p:nvPr/>
        </p:nvSpPr>
        <p:spPr>
          <a:xfrm>
            <a:off x="572789" y="4098467"/>
            <a:ext cx="487435" cy="457271"/>
          </a:xfrm>
          <a:prstGeom prst="ellipse">
            <a:avLst/>
          </a:prstGeom>
          <a:solidFill>
            <a:srgbClr val="FF7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28756"/>
      </p:ext>
    </p:extLst>
  </p:cSld>
  <p:clrMapOvr>
    <a:masterClrMapping/>
  </p:clrMapOvr>
  <p:transition spd="slow"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B66539C-64DF-3CB1-312F-9C60A3F2FB1C}"/>
              </a:ext>
            </a:extLst>
          </p:cNvPr>
          <p:cNvSpPr/>
          <p:nvPr/>
        </p:nvSpPr>
        <p:spPr>
          <a:xfrm rot="21189831">
            <a:off x="1413557" y="2321004"/>
            <a:ext cx="9229303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3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4199084031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/>
          <p:nvPr/>
        </p:nvSpPr>
        <p:spPr>
          <a:xfrm>
            <a:off x="388110" y="1723870"/>
            <a:ext cx="5708653" cy="42809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3870"/>
            <a:ext cx="5707890" cy="4280917"/>
          </a:xfrm>
          <a:prstGeom prst="rect">
            <a:avLst/>
          </a:prstGeom>
        </p:spPr>
      </p:pic>
      <p:sp>
        <p:nvSpPr>
          <p:cNvPr id="5" name="Rectangle 6"/>
          <p:cNvSpPr/>
          <p:nvPr/>
        </p:nvSpPr>
        <p:spPr>
          <a:xfrm>
            <a:off x="702666" y="1964446"/>
            <a:ext cx="10786669" cy="3818948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6" name="TextBox 9"/>
          <p:cNvSpPr>
            <a:spLocks noChangeArrowheads="1"/>
          </p:cNvSpPr>
          <p:nvPr/>
        </p:nvSpPr>
        <p:spPr bwMode="auto">
          <a:xfrm>
            <a:off x="843218" y="1987985"/>
            <a:ext cx="6132615" cy="381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indent="457200"/>
            <a:r>
              <a:rPr lang="zh-CN" altLang="zh-CN" sz="2400" dirty="0"/>
              <a:t>假设建筑室内环境参数由</a:t>
            </a:r>
            <a:r>
              <a:rPr lang="zh-CN" altLang="zh-CN" sz="2400" b="1" dirty="0">
                <a:solidFill>
                  <a:srgbClr val="FF0000"/>
                </a:solidFill>
              </a:rPr>
              <a:t>室内温度</a:t>
            </a:r>
            <a:r>
              <a:rPr lang="zh-CN" altLang="zh-CN" sz="2400" dirty="0"/>
              <a:t>和</a:t>
            </a:r>
            <a:r>
              <a:rPr lang="zh-CN" altLang="zh-CN" sz="2400" b="1" dirty="0">
                <a:solidFill>
                  <a:srgbClr val="FF0000"/>
                </a:solidFill>
              </a:rPr>
              <a:t>相对湿度</a:t>
            </a:r>
            <a:r>
              <a:rPr lang="zh-CN" altLang="zh-CN" sz="2400" dirty="0"/>
              <a:t>组成，在不同房间内有不同的人员办公，人员在环境内的热舒适性简化为</a:t>
            </a:r>
            <a:r>
              <a:rPr lang="zh-CN" altLang="zh-CN" sz="2400" b="1" dirty="0">
                <a:solidFill>
                  <a:srgbClr val="00B050"/>
                </a:solidFill>
              </a:rPr>
              <a:t>舒适与不舒适</a:t>
            </a:r>
            <a:r>
              <a:rPr lang="zh-CN" altLang="zh-CN" sz="2400" dirty="0"/>
              <a:t>的二分类问题。根据室内人员的</a:t>
            </a:r>
            <a:r>
              <a:rPr lang="zh-CN" altLang="zh-CN" sz="2400" b="1" dirty="0">
                <a:solidFill>
                  <a:srgbClr val="FF0000"/>
                </a:solidFill>
              </a:rPr>
              <a:t>性别、年龄、身高、体重、热环境偏好</a:t>
            </a:r>
            <a:r>
              <a:rPr lang="zh-CN" altLang="zh-CN" sz="2400" dirty="0"/>
              <a:t>等参数，进行合理的人群类别划分，进而求得当前房间内群体热舒适度。请利用附件中的室内温度、相对湿度、受试者性别、年龄、身高、体重、热舒适等数据，以最大群体热舒适度为目标，</a:t>
            </a:r>
            <a:r>
              <a:rPr lang="zh-CN" altLang="zh-CN" sz="2400" b="1" dirty="0">
                <a:solidFill>
                  <a:srgbClr val="0070C0"/>
                </a:solidFill>
              </a:rPr>
              <a:t>制定人群类别划分策略</a:t>
            </a:r>
            <a:r>
              <a:rPr lang="zh-CN" altLang="zh-CN" sz="2400" dirty="0"/>
              <a:t>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E0E111D-CD11-60C4-2A18-BAEF2297E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581" y="539664"/>
            <a:ext cx="7113116" cy="584775"/>
          </a:xfrm>
        </p:spPr>
        <p:txBody>
          <a:bodyPr/>
          <a:lstStyle/>
          <a:p>
            <a:r>
              <a:rPr lang="zh-CN" altLang="en-US" dirty="0"/>
              <a:t>问题分析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330E964-9324-6A41-9B95-CCF135F6A263}"/>
              </a:ext>
            </a:extLst>
          </p:cNvPr>
          <p:cNvSpPr/>
          <p:nvPr/>
        </p:nvSpPr>
        <p:spPr>
          <a:xfrm rot="891979">
            <a:off x="2510250" y="1817475"/>
            <a:ext cx="78021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什么时候人会感到舒适？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5A4552-4E73-4F18-29E9-05489E7D7E50}"/>
              </a:ext>
            </a:extLst>
          </p:cNvPr>
          <p:cNvSpPr/>
          <p:nvPr/>
        </p:nvSpPr>
        <p:spPr>
          <a:xfrm rot="20791230">
            <a:off x="61741" y="4255585"/>
            <a:ext cx="8494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相对湿度会产生什么影响？</a:t>
            </a:r>
          </a:p>
        </p:txBody>
      </p:sp>
    </p:spTree>
    <p:extLst>
      <p:ext uri="{BB962C8B-B14F-4D97-AF65-F5344CB8AC3E}">
        <p14:creationId xmlns:p14="http://schemas.microsoft.com/office/powerpoint/2010/main" val="20182424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1472612" y="2691774"/>
            <a:ext cx="4692518" cy="1588127"/>
          </a:xfrm>
        </p:spPr>
        <p:txBody>
          <a:bodyPr/>
          <a:lstStyle/>
          <a:p>
            <a:r>
              <a:rPr lang="zh-CN" altLang="en-US" sz="5400" dirty="0"/>
              <a:t>模型建立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PART 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78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6880" y="531692"/>
            <a:ext cx="7113116" cy="584775"/>
          </a:xfrm>
        </p:spPr>
        <p:txBody>
          <a:bodyPr/>
          <a:lstStyle/>
          <a:p>
            <a:r>
              <a:rPr lang="zh-CN" altLang="en-US" dirty="0"/>
              <a:t>体感温度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46197"/>
            <a:ext cx="5905500" cy="4429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49418" y="2278459"/>
            <a:ext cx="461561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800" b="1" dirty="0"/>
              <a:t>体感温度</a:t>
            </a:r>
            <a:r>
              <a:rPr lang="zh-CN" altLang="en-US" sz="2800" dirty="0"/>
              <a:t>是指人体所感受到的冷暖程度，转换成同等之温度，会受到</a:t>
            </a:r>
            <a:r>
              <a:rPr lang="zh-CN" altLang="en-US" sz="2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气温</a:t>
            </a:r>
            <a:r>
              <a:rPr lang="zh-CN" altLang="en-US" sz="2800" dirty="0"/>
              <a:t>、风速与</a:t>
            </a:r>
            <a:r>
              <a:rPr lang="zh-CN" altLang="en-US" sz="2800" u="sng" dirty="0"/>
              <a:t>相对湿度</a:t>
            </a:r>
            <a:r>
              <a:rPr lang="zh-CN" altLang="en-US" sz="2800" dirty="0"/>
              <a:t>的综合影响。</a:t>
            </a:r>
            <a:endParaRPr lang="en-US" altLang="zh-CN" sz="2800" dirty="0"/>
          </a:p>
          <a:p>
            <a:pPr indent="457200"/>
            <a:r>
              <a:rPr lang="zh-CN" altLang="en-US" sz="2800" dirty="0"/>
              <a:t>以湿度为例，湿度每增加</a:t>
            </a:r>
            <a:r>
              <a:rPr lang="en-US" altLang="zh-CN" sz="2800" dirty="0"/>
              <a:t>10%</a:t>
            </a:r>
            <a:r>
              <a:rPr lang="zh-CN" altLang="en-US" sz="2800" dirty="0"/>
              <a:t>，体感温度则降低</a:t>
            </a:r>
            <a:r>
              <a:rPr lang="en-US" altLang="zh-CN" sz="2800" dirty="0"/>
              <a:t>1℃</a:t>
            </a:r>
            <a:r>
              <a:rPr lang="zh-CN" altLang="en-US" sz="2800" dirty="0"/>
              <a:t>。</a:t>
            </a:r>
          </a:p>
          <a:p>
            <a:br>
              <a:rPr lang="zh-CN" altLang="en-US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55183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306" y="458780"/>
            <a:ext cx="8436423" cy="584775"/>
          </a:xfrm>
        </p:spPr>
        <p:txBody>
          <a:bodyPr/>
          <a:lstStyle/>
          <a:p>
            <a:r>
              <a:rPr lang="zh-CN" altLang="en-US" dirty="0"/>
              <a:t>研究思路：单一变量，同一个人，同一热偏好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0C87187-EE90-A687-75E8-41FE335F7DA3}"/>
                  </a:ext>
                </a:extLst>
              </p:cNvPr>
              <p:cNvSpPr txBox="1"/>
              <p:nvPr/>
            </p:nvSpPr>
            <p:spPr>
              <a:xfrm>
                <a:off x="2007909" y="1343319"/>
                <a:ext cx="20159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0C87187-EE90-A687-75E8-41FE335F7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909" y="1343319"/>
                <a:ext cx="2015936" cy="369332"/>
              </a:xfrm>
              <a:prstGeom prst="rect">
                <a:avLst/>
              </a:prstGeom>
              <a:blipFill>
                <a:blip r:embed="rId3"/>
                <a:stretch>
                  <a:fillRect l="-2417" r="-4532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5B1D97D-5303-EAD9-E170-AB4734CB5CC3}"/>
                  </a:ext>
                </a:extLst>
              </p:cNvPr>
              <p:cNvSpPr txBox="1"/>
              <p:nvPr/>
            </p:nvSpPr>
            <p:spPr>
              <a:xfrm>
                <a:off x="1978228" y="2062397"/>
                <a:ext cx="86255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altLang="zh-CN" sz="2400" dirty="0"/>
                  <a:t>=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0.9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altLang="zh-CN" sz="2400" dirty="0"/>
                  <a:t>=C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5B1D97D-5303-EAD9-E170-AB4734CB5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228" y="2062397"/>
                <a:ext cx="8625526" cy="461665"/>
              </a:xfrm>
              <a:prstGeom prst="rect">
                <a:avLst/>
              </a:prstGeom>
              <a:blipFill>
                <a:blip r:embed="rId4"/>
                <a:stretch>
                  <a:fillRect l="-212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F7F52C1-D182-73F7-6924-E222E22FE9EF}"/>
                  </a:ext>
                </a:extLst>
              </p:cNvPr>
              <p:cNvSpPr txBox="1"/>
              <p:nvPr/>
            </p:nvSpPr>
            <p:spPr>
              <a:xfrm>
                <a:off x="1978228" y="2873808"/>
                <a:ext cx="2671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𝑙𝑛𝐻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1F7F52C1-D182-73F7-6924-E222E22FE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228" y="2873808"/>
                <a:ext cx="2671437" cy="369332"/>
              </a:xfrm>
              <a:prstGeom prst="rect">
                <a:avLst/>
              </a:prstGeom>
              <a:blipFill>
                <a:blip r:embed="rId5"/>
                <a:stretch>
                  <a:fillRect l="-3425" r="-1598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D15F199-53BF-9830-63D6-937EE2C814C0}"/>
                  </a:ext>
                </a:extLst>
              </p:cNvPr>
              <p:cNvSpPr txBox="1"/>
              <p:nvPr/>
            </p:nvSpPr>
            <p:spPr>
              <a:xfrm>
                <a:off x="2007909" y="3708365"/>
                <a:ext cx="3874972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1  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绿色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红色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D15F199-53BF-9830-63D6-937EE2C81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909" y="3708365"/>
                <a:ext cx="3874972" cy="959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标题 1">
            <a:extLst>
              <a:ext uri="{FF2B5EF4-FFF2-40B4-BE49-F238E27FC236}">
                <a16:creationId xmlns:a16="http://schemas.microsoft.com/office/drawing/2014/main" id="{200A3E0E-45D6-484A-F0C4-4B5AF0D63745}"/>
              </a:ext>
            </a:extLst>
          </p:cNvPr>
          <p:cNvSpPr txBox="1">
            <a:spLocks/>
          </p:cNvSpPr>
          <p:nvPr/>
        </p:nvSpPr>
        <p:spPr>
          <a:xfrm>
            <a:off x="6096000" y="3697571"/>
            <a:ext cx="4770797" cy="1077218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猜测：热偏好可能影响舒适区间，使其上下移动</a:t>
            </a:r>
          </a:p>
        </p:txBody>
      </p:sp>
    </p:spTree>
    <p:extLst>
      <p:ext uri="{BB962C8B-B14F-4D97-AF65-F5344CB8AC3E}">
        <p14:creationId xmlns:p14="http://schemas.microsoft.com/office/powerpoint/2010/main" val="374933682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86306" y="458780"/>
            <a:ext cx="8436423" cy="584775"/>
          </a:xfrm>
        </p:spPr>
        <p:txBody>
          <a:bodyPr/>
          <a:lstStyle/>
          <a:p>
            <a:r>
              <a:rPr lang="zh-CN" altLang="en-US" dirty="0"/>
              <a:t>研究思路：单一变量，同一个人，同一热偏好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D15F199-53BF-9830-63D6-937EE2C814C0}"/>
                  </a:ext>
                </a:extLst>
              </p:cNvPr>
              <p:cNvSpPr txBox="1"/>
              <p:nvPr/>
            </p:nvSpPr>
            <p:spPr>
              <a:xfrm>
                <a:off x="857839" y="1181982"/>
                <a:ext cx="3874972" cy="959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 1  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绿色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d>
                                <m:dPr>
                                  <m:begChr m:val="（"/>
                                  <m:endChr m:val="）"/>
                                  <m:ctrlPr>
                                    <a:rPr lang="zh-CN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  <m:t>红色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∉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BD15F199-53BF-9830-63D6-937EE2C81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39" y="1181982"/>
                <a:ext cx="3874972" cy="959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标题 1">
            <a:extLst>
              <a:ext uri="{FF2B5EF4-FFF2-40B4-BE49-F238E27FC236}">
                <a16:creationId xmlns:a16="http://schemas.microsoft.com/office/drawing/2014/main" id="{200A3E0E-45D6-484A-F0C4-4B5AF0D63745}"/>
              </a:ext>
            </a:extLst>
          </p:cNvPr>
          <p:cNvSpPr txBox="1">
            <a:spLocks/>
          </p:cNvSpPr>
          <p:nvPr/>
        </p:nvSpPr>
        <p:spPr>
          <a:xfrm>
            <a:off x="5426697" y="1181982"/>
            <a:ext cx="4770797" cy="1077218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猜测：热偏好可能影响舒适区间，使其上下移动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8A617C-D362-1ED5-D12A-21889D92C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727" y="2339470"/>
            <a:ext cx="6741941" cy="13559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A8300F-0133-7029-77B4-1336512E4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727" y="3592327"/>
            <a:ext cx="6672767" cy="14643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381D94-B01E-FEEF-A790-FBDC4CF77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727" y="5038931"/>
            <a:ext cx="6672767" cy="13602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937009-03B0-7A72-BB30-2905E98BEC47}"/>
              </a:ext>
            </a:extLst>
          </p:cNvPr>
          <p:cNvSpPr txBox="1"/>
          <p:nvPr/>
        </p:nvSpPr>
        <p:spPr>
          <a:xfrm>
            <a:off x="696709" y="2800704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热偏好</a:t>
            </a:r>
            <a:r>
              <a:rPr lang="en-US" altLang="zh-CN" sz="2400" dirty="0"/>
              <a:t>1</a:t>
            </a:r>
            <a:r>
              <a:rPr lang="zh-CN" altLang="en-US" sz="2400" dirty="0"/>
              <a:t>（喜欢冷）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BB67220-38E0-CCA3-07C3-209DF1976056}"/>
              </a:ext>
            </a:extLst>
          </p:cNvPr>
          <p:cNvSpPr txBox="1"/>
          <p:nvPr/>
        </p:nvSpPr>
        <p:spPr>
          <a:xfrm>
            <a:off x="696709" y="4135641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热偏好</a:t>
            </a:r>
            <a:r>
              <a:rPr lang="en-US" altLang="zh-CN" sz="2400" dirty="0"/>
              <a:t>3</a:t>
            </a:r>
            <a:r>
              <a:rPr lang="zh-CN" altLang="en-US" sz="2400" dirty="0"/>
              <a:t>（喜欢热）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F49E2A6-ECCB-E791-80C8-ECF3DC6A4AC2}"/>
              </a:ext>
            </a:extLst>
          </p:cNvPr>
          <p:cNvSpPr txBox="1"/>
          <p:nvPr/>
        </p:nvSpPr>
        <p:spPr>
          <a:xfrm>
            <a:off x="542820" y="544518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热偏好</a:t>
            </a:r>
            <a:r>
              <a:rPr lang="en-US" altLang="zh-CN" sz="2400" dirty="0"/>
              <a:t>2</a:t>
            </a:r>
            <a:r>
              <a:rPr lang="zh-CN" altLang="en-US" sz="2400" dirty="0"/>
              <a:t>（喜欢中性）</a:t>
            </a:r>
          </a:p>
        </p:txBody>
      </p:sp>
    </p:spTree>
    <p:extLst>
      <p:ext uri="{BB962C8B-B14F-4D97-AF65-F5344CB8AC3E}">
        <p14:creationId xmlns:p14="http://schemas.microsoft.com/office/powerpoint/2010/main" val="3095048644"/>
      </p:ext>
    </p:extLst>
  </p:cSld>
  <p:clrMapOvr>
    <a:masterClrMapping/>
  </p:clrMapOvr>
  <p:transition spd="slow"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85EC659-D5D8-4AFA-99FA-BF8B8A87A55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OgQ40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oEONIeEoGHCgDAACGDAAAJwAAAHVuaXZlcnNhbC9mbGFzaF9wdWJsaXNoaW5nX3NldHRpbmdzLnhtbNVX3W7aMBS+5yksT70saTu6diihmgpoVVtAhW3tVWViQ6w6dhbbUHq1p9mD7Ul2HAMFtevSH6QNCRGfn+/8n5jw6DYVaMJyzZWM8G51ByMmY0W5HEf4y6C9fYiRNkRSIpRkEZYKo6NGJczsUHCd9JkxIKoRwEhdz0yEE2OyehBMp9Mq11nuuEpYA/i6Gqs0yHKmmTQsDzJBZvBjZhnTeI5QAgC+qZJztUalglDokc4VtYIhTsFzyV1QRLQF0QkOvNiQxDfjXFlJj5VQOcrHwwi/axefhYyHavKUSZcT3QCiI5s6oZQ7L4jo8zuGEsbHCbh7UMNoyqlJIrxXcyggHTxEKbB96MShHCvIgTRz+JQZQokh/ujtGXZr9ILgSXQmScrjAXCQiz/CzcH156te6+LspHN6Peh2zwYnPe9EoROs44TBuqEQHFI2j9nSTkiMIXECfoPOiAjNwmCVtBAbKbnmnDujoRKQ+0IL2igdMtohKVupRv+GyzZI7mI0gkDELMKfck4ERtwQweOlsrZDbbgpqt5elUSABe3J0Hkf35v32YkTkmu26taCo13O48Y3ZQVFM2WR4DcMGYUgfpvCU8LQanHQKFdpQYX2MUgLDhYnnE0ZPSpyOgf8k6ErMJFa0IRezQQz3sJ3y+/QkI1UDriMTKCzgc61x68+CzgjWt+DkoWPW/2zk2br+qTTbF1uuQAJnRAZPxMcCs7SzGwEn8yQVGahB+mIidWsKArltOCVia368jJonlrhy/zWxViB3mBJNmPlOYX5qwelzSZkUgyiG64CGkaQQ0k8JjBiWBdcWlYWMCYSKSlmiMSw1rQb6wlXVgPFD7CH1i/30OsjLovTGFYbWMwpy0tB7uzuva/tfzg4/FivBr9+/Nx+Umm+8HuCOHN+4x8/ufKXa//hNgwDt6UfX9omt//mzu5dtL6WyWundTkoVdJWvxRct4xU97SM1IV/yfRWXjClXIClNPZDBmtJ8JQbRt+yxV7QJq96t/se20ybbDDm14zGfxOyPy2viWv3wjB49OLqOCmXPIVEuJW4vO029ms7cNN8lFWpANr6f4dG5TdQSwMEFAACAAgA6BDjSCkiHkG1AgAAUwoAACEAAAB1bml2ZXJzYWwvZmxhc2hfc2tpbl9zZXR0aW5ncy54bWyVVm1v2yAQ/r5fEWXf6+41m0QjtWkmVerWaq36HdsXGwVDBOd0+fcDDDUkceIGVQrPPQ93HHeXEr1mYv5hMiGF5FI9ASITlbZIwCasvJrmLaIUF4UUCAIvhFQN5dP5x1/uQzLHPKeSW1BjNStaQO9m5j5jJN7Ht5ldQ4JCNhsqdveykhc5LdaVkq0oz4ZW7zagOBNrw7z8OVssBx1wpvEOoUliWv6wa5xko0BrsCF9X9p1VsVpDjx4unSfkZre1enb78m2TDN0sutPdg3JNrSC9yTZPIw5PRXM7DotQPiHhvrls12DVE53oNLDb7/aNaiQm3bzrvCVrGxCU83pR3zTcElL0342qku7zgrshayjs6/g0+PuehuR/Ne474ltVyX5o83r3kCwj55zmKNqgWRh19l0LV8fWjT9AfMV5doQYqgnPZqgH2mrwzEp1vP+wisTZUTyQM94kbxtYNHFGxFTvOcvFjduVMTxvWFRgAq2Howi7MGe+cek9YAZgT3zibMSHgTfHdD3LZ0mPPEN9Y95OvvGCoKabchX2AWr9XRvG1dHrj0QOI0sYa5tOM+sAftqJHNYF1J2EBMRdMsqikyK35aX79xlNMn2DL7SjtcVQYYcjpWbi9EM6fi93D6tRm9Ny7H7Uegv1+0naGb41ZQi0qJuzI+Snk68zjSJScw0O66wU9LQQd2JlYw0zveQqKFqDepZSj7WjZAIeuzxsmutITrJohyQ7HiWiT/kWPpF2+SglubVGOiQ5RTsiDWram7+8IXBK5R7igFrJ8XanCcoe6vLCPBFAFQVdajabtNZmpYj47CF0PsR4K48dDeiTZUOFdw13sMK45LzyKia9KOir5V0hET4Ef6LCSs5eM8youyR5trdLOn8MIT7WJKxHKaZLb54kLm9r6XkYGM/zKAB7T+T/wFQSwMEFAACAAgA6BDjSJNBNSb9AgAAlwsAACYAAAB1bml2ZXJzYWwvaHRtbF9wdWJsaXNoaW5nX3NldHRpbmdzLnhtbM2W3VIaMRSA73mKTDpeyqq11TK7OB3B0akVRmirV07YBDZjNtnmB8SrPk0frE/Skw0gjJaujnTKDAM5yfnOX3KS+OguF2jMtOFKJni3voMRk6miXI4S/KV/sn2IkbFEUiKUZAmWCqOjZi0u3EBwk/WYtbDUIMBI0yhsgjNri0YUTSaTOjeF9rNKOAt8U09VHhWaGSYt01EhyBR+7LRgBs8IFQDwzZWcqTVrNYTiQPqsqBMMcQqeS+6DIuLU5gJHYdWApLcjrZykx0oojfRokOA3J+VnviaQWjxn0qfENEHoxbZBKOXeCSJ6/J6hjPFRBt4e7GM04dRmCd7b9xRYHT2mlOwQOfGUYwUpkHaGz5kllFgShsGeZXfWzAVBRKeS5Dztwwzy4Se41b85ve62L8/PLj7d9Dud8/5ZNzhR6kSrnDhaNRSDQ8rplC3sxMRakmbgN+gMiTAsjpZF82VDJVec82M0UAJSX2phNARPxTTBHzUnAiNuieDpYtYSPWL2hAuIwevu1ofS4gdgiDfNiDZs2dB8xvgsps1vygmKpsohwW8ZsgpBRC6HfxlDy+lGQ63yUiqIscgIThkaczZh9KjM0gz4J0PXYCJ3oAmbrxDMBgvfHb9HAzZUGriMjGGrgpybwK8/C1wQYx6gZO7jVu/8rNW+Obtota+2fICEjolMnwmHErK8sBvhkymSys71IB0pcYaVRaGclnNVYqu/vAyG506EMr92MZbQGyzJZqw8pzB/9aCy2YyMy4PoD1eJhiPIoSSBCRMpHHcuHasKTIlESoopIik0KuOP9ZgrZ0ASDnBAm5d7GPQRl+VoBDcHWNSU6UrInd29t/vv3h8cfmjUo18/fm6vVZq18K4g3lzo4cdrm/iikT/uhnHke+fTbdhq96+6cPey/bVKpi7aV/1KRWr3KuE6VVZ1PlVZdRmuje7SlVHJBWgzo3BsoNEInnPL6GtumhcUfv39G7bFKxV+g1Gs3b7/bxBhtHhurbyv4ujJB2AN5KuP6WbtN1BLAwQUAAIACADoEONIKshEQpQBAAAdBgAAHwAAAHVuaXZlcnNhbC9odG1sX3NraW5fc2V0dGluZ3MuanONlMtuwjAQRfd8ReRuK0SfaburCpUqsahUdlUXThhChGNHtpOSIv69HgMldpyCZ4MvhzsP5NkMInNISqKnaGM/2/u7e7caoKZlBZeuznr0AnWiWD6HWV4AyzkQD6kPP/2Tt0ciZEy4NU2aD7RVLT8i8JsFZaqNlwELGdBUQKsD2ndAW4cS/zid7bvaddQac1JpLfgwFVwD10MuZEEtQy5e7Wk36MGiBnkCXdAUHNPYnj7y6HgXY7S5VBQl5c1UZGKY0HSVSVHxeV/+ZVOCNH/4ageMHuOXiWPHcqXfNBR+4skDRj9ZSlAK9nnvJxhBmNEEWMt3ZM8/qGPcbcij61zl+kA/X2G06ZJmcMaUzECNV4eLMbqchrXeETfXGA7BaAOyYzW+xXBAUVblOaVJkeFEOmh35n8oE3Se82yfeoQR5LBYtO2b3rFRW/6YOE9IeE9oGXp9Rd/m8MHQu9fBp6u8vNOQHQuJPJBDBLSybwdZQ6cY7e8RvH9GhGpN02Vh1oNZjWYMVK5AzoRgpvqvU3X6uQbbX1BLAwQUAAIACACTuC1J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CTuC1JsO1dV24AAAB2AAAAHAAAAHVuaXZlcnNhbC9sb2NhbF9zZXR0aW5ncy54bWwNzD0OwjAMQOG9p7C8l5+NoWk3NhAS5QBWY1Akx0aJheD2eHvDpzct3yrw4daLacLj7oDAulku+kr4WM/jCaE7aSYx5YRqCMs8TGIbyZ3dA3Z4C/24rVwjnK9UQ94ad1YnjzOMcInns3DG/Tz8AV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CTuC1JF6nhQW8BAAD7AgAAKQAAAHVuaXZlcnNhbC9za2luX2N1c3RvbWl6YXRpb25fc2V0dGluZ3MueG1sjVLbatwwEH3PV4j8wEoa3Qzugm4ufklCspBnd60W00QulkJL0cdXTrJsttnQap5mzpkzzOi06fsU7VPK8+P0e8jTHO9CzlP8lrYXCLX7+WFebpaQQk6bY+V+iuP8s49f57VWqykPcRyW0a5o2mLUPT+kpFZO1YwZRpFknnqFnOe2Yg24BmzFHCW23fwl8aK7hH2I+bxquzlB3zf0MYUl93EMv7Zwyn4LnW7weRnGqfLSVrA1ymFqcWwNxAiX3BeqAUAgyx1xuEjZSE2Qx4xjKEZRoIAI56QRhUjKoWZdI6oK841ATDJGXaGe1m6ktXHUFgkNIbpO86qxpeuMxBgRQoC5wgV0BqPKhqqhQa0HBAcGRNFGEwWos53pWPHOC8uRol5gXJgxgPHxuMft3p7rWP3vdQ7n/Ifg2S84i67e2pwxV7t/WpZK3oXHHw9DDujLkEI/frq8ufV3/mqnd/311eWrN599fGCuhq2bf+jvP1BLAwQUAAIACACUuC1JHJprY8cOAACQGwAAFwAAAHVuaXZlcnNhbC91bml2ZXJzYWwucG5n7Vl7WJJ337/VylZpNNsszx322LOcztQyTdRlmU9qK13OI5WZ4QHTRMQD2LYn3dLYVkF5wMrCM8xMUfDUKqlpUiqS0S0VIcmtqDFEQOC9se169+/773v5x31xfz/A9/f5nr/3df/4dWig2SqrVQAAmAUdCDgCACYIADD+YeUKGKHgX9rAH0ZnjwR+BdAHbCZgYVmif4g/ADSRVi8cXw7LH505EHkWAMzvGy4jTlrNSQCw/iwowD88O24K5F7YKrblzGrLFkzem779/K1D3IOyA3tqr/98LOBXm4Dl/us/VdwKePBqX8DTvR+HI9avCwjonDdZxi97VpP53lb+zq1FKNP92X+XPST/PNu1OfabWNAD5HHZrMS5waTSLtV4Ga+6ksBSz4tIpA7lWC4A9Cx3y7n+4rrVcSrBvIjrq++I3QgAbc/rPunNXI+IoMegLZcBwDbemkCjWRAnbFkNW9BfZ+vMk5SyrsH3zUmFB+3zZvy9LQDg2NGpM7VlRgDwdB3sEr9gP/h7VyNYfrAM1oGwWAKXwCVwCVwCl8AlcAlcApfAJfD/N+is1Qj1cfDd1v+jIu/DfnlaBb+eEpeDVjyPJzXqFiS+DFmXRgaFgnRWPtYbmstSmgAFlf0iNiYFGzc85eLSMfN7aHxPVOvIRgjHz4choWRDtqRg/s0Fl6PEBZG9wDq3s04QzWSzfQHAEnSszMsAqeuRJVYmI/mQTN5A3p0mEgRogy9puusrTN5cS6Si014p6BgcjhgKqSSVvoNPolnwY1OEPXFh9huKHkLpo3zU76oCqTnS2vrxZt9pmB9XoxNTUMidabr24Qx5R6S2vzcDRVCJm/Ci939KWDLXjE8Fz1tfonTvKSVK+d1xt+jE2c3YQdxG0LxAJN0KRdoU0iMOIVUnc7sTW4KZsk01lVORlQeEux0Gkit4UzIZFz3sN3neGuNpdRkrp2A6FSP1zvXzNX3Jv0URNAKhXX6sM4cw3MU4U5NP4NjiFmzWeRyw973wni3UYlIXeDmKlpFGcW9HTszw9Y7xkmkJ1huMf+vU2oRuZzGwWsW3dJU8JzFBOB0zgnU0DWSavGrzej3zdO/aFs6vewdBZSRzYFNt5WwkNebFbgeWNTYuUym5ldTzjUm7OsrkDuZapBmSfS+2Ip1qmoqNfaxIz2kRSu5lV+QzTtdMU76f/OmhOpKn/CRflLjT+KRTBKlw9mK42SMJbjVBXia8u25HQ25xeaY11r5XWUau1+yx42pWFaFEFX1vY/cbqOTw73iftymVdXFZWPMQbQNbQ/jY+M0PvYE+g0ZEMz+J/yuvsXPzimHuSVVz/bms/Njzsfm+Y7Y1/roNPXy/PKewXtGNFZI+nIVUWEZohey2OIL781GkodS+kp+vungna/YIkMM7Wancl+YFqOFEEVvE2SSV6RuiJU+Hod8jtcgfCjxvu16Fxp9I10znrWgL+34knVymhQhZWxzI30+oCbtXusSrjsckMhdajdQsziM08xdn5tRcxX5l3stCjKAZU5H/rtUHGhmFBeA2ciDjUbfyt+Gp7w1urSPtwCqJEcZvLvceo5ftijZ/dcrjdIPqzWs+TztJT/DL5KOWBdAFcw3RifYwRRZ2JIQIR/yF2AJsNfpjk37wTLXAFD5h7zfEulaBKRuBqHZfcRbsuIEkw4H5qVA9iVeO4ubqkefdAwUL3gisav7qkWtE0xNH+0gk4Mqs5iPsaBv9+NC0X0pOcXmW9UQG38uBSlBP8HKnO5lwopNC95yW/c0ePgjjFbLnMmwHo1uXk9vveRIkXMVCNneYQgIbXFub/Cmi798VOCtQu7txq8Pn5iNafL/V5YuoOFuyifdc1dxZs1scLo3w6ZaPkwrifCmrOtbht2yTQhtOc6FhRb+J3OouF3IynW1OJf1yKaXKjsJ+SU7+BLHWd2FG2sxFavTN2uqJKxFxaApIW/RJGZZ5myZ7P5iaO9LYXB7KWnsKbD13IVVIXC7L4U1dMHi4ntOD1kVVwjG0Ki45N+oF271GVHXwoIBOag7TsJCbw/d/WYz3OG0vlzbo2/J0n0nXWca3qxJ3rdBg8fmguyejMheH3z2xU+oVeHkrMyHsQflRZZ4TFmBniP/QV07UV02zcQ5xebMPq/BYFc2ya9FN2CRvbHSSdJzB7sgUULGQU3Val2p8G52VEGZgOOVOvNMSmuLEY3PiCZ0X++XS59p5EQmFdSqjXOO5EmICleYpsRFP6hl9eEGm5gRsXQhIZpHkCaKdI9oaIh++cEmEqW41YYx0m850ZvBv4ituX5q88Nq9e+0mh4JOiEpKWPM0uc7kODO4lrTzyVB0WifPnM5O5ZL7GGGmb616SGjqLp1PV9ZiWvWGK1ODsdY7lw/tNPCrR2rGbLcfgWiuRfR4Cav2okhAr46zSNJ56pxJRBEodfUU7mP6ngK9BMVouwf85NG80QUvZnkSoZPMc7ef3v6vJCtN/NDdiRa39EFhIQLRM4blcry2u9Gs3HF9ayCa+FyzYC4lLgs9dDcGo3sxYciwWnR5epkypPMY1X0zK9XEckgz3S20c8w6PLRhmLyqUHVnHULe1L5CI6oYd51hoLuot9M3JyDZKGgknPMAPxrOPLTIp1YmbEuJ9StWVTSFgtNeY6SCqPODz7vL5sCg4fgqgWPZypXHplkSUXbEDfOOshWPRMH9V6U9UaYC2Zpw5tRohmqUhu6f/ssv5DQ+P7KWxRDfsk+QtprFBCfORlCSoszjOGxjRb4lQmyvn+c8E8d/HTtE85/x3O7L+b3oirhpB2/qEpx8O+XuMnmQ8c1irScZJbt/h1FQw9nPPLRz3Qd/uPJWH9xFvOo7GDZEaz4EtiaCXvf/cbaXYnPOYPY2QzxqvfdP1tG8VvD9Wou/rLGw9SDavRoB2pwoG/lDIfLr+I5k14vn4gs6GbiTbGxrba0sGWxlEbEnkmP9nKoTlhWfrkMTAuNbGQXbQORogF/KzOtCezo1+82PVaYPGpzr8aBXDw92yVVWs1NzqS/hcUowmHF7scKeu5eoQH4ocyqSGVp30R8UV2AEPQ+HbbdktWCsuoE9K9riZ1BhZg2QrUT13MOZcW4mhYA7/kNgfiM2+cVcOj+Elb8Dbh40GgsUEfjaGEuEXOvUdylRHkhJ0u1JQyD0zeWD+OpnYGXoQ3+fb4l6jZChU/O76Xb4t7/E22W/OsdLZYJZd4t/LpgyMCSbPsP2XggKARcWi94tpbR3QZZcbeDqeNiFqjBuzos4AbLXG7w24aTjT5SO4xx6HfAbTF6mnzi9hkbhqEpbzb7jbFR5jZeQXL7QH3nm/DfFdN9etlgxXdrbtVFP5UP99lAjWqclHZ8UNpsX5aRkak5aGDXN8CJQjbIO+UDVgRpTqRfFBYWMopEbsSzImDDoY8/xx4LRLQdFU5D6xROXv2Pa/nKhZWixST3Jfl2DvlikjtLHOaMWszyZ0TmymOW0e9AOhz88s1z0q8J2rKQKHx9AbR+ZmHts6HOlvdqrQv8aNKVgA9GzilxxH43POI0yOkwqwVSmbHb4VGp7PlfWXl1yPvSLaCiTv3zhVi5ygIg+TWiaGD6bGgxGXrthcFG120BpyT/r/mM5st6SolZm35OSp+H8jiH5zH2b23CAdxc982L5g/n5wyFwbofZsqUscm9OQof86zA1RuEF6uCunxI2lFcm4dcl+PUr02v8arRhmpvDypaBNmGfxSnNyqKc4ExNvLWRa60+oB5Z6m761ZvxsrQ4rXaaiOqUD3iXu3F9lC+fBfK+ZZifAeUJlqC8qT+RMrIvwIfT69DehVEvZ33opVI/n1bBExQOv9gmgp6scz0E3jEEGIIY3chZl00UqzaM1SM+tO+LME6t6r0Vgi8WeaKEDDdGhIk0XbUhpjL8Q7ManoqSkdTbwmKRYz41KhHSibej5ZBUI37clO6jsPJ0ttYo77p6DMffsLMAdc/3+wVLKVUQzm7cc5vivlbiq8ff6kINdOt1mggliEN5+4nVfLPS3fTcrsmbuUiy14aL/jkh2Nbb1Pj788HvrkpVI7Hcp4thD7KNgY6BT+pr/5oHkzfnnmRIyRDs8pTEWb1/eSDYZRikrMVBavkjPEj5X+GIp2BR8yySs9u8biXFZICVEkcb07VP0MroURflN6y/PBujzBvdp8yzkTYMzhdPsmo3x3fYdgQZqnUAuXjQLfIzDxpmFJ7YLp1/HvnHxE6k4mng2n8bubYrRqJJ//WfWFGe0P6yZNfYc2eOgvG/qst513Sr5KotIR68bqjxxZ+N0D9WmqCGC4WlLDE71eRyoV1OjQ/Gpg5j3w/vad9oebcvETLRCISFUbor1uTURYjqwn5HJWk++GPtYmXAgvV1eHJaVqvzi+S0D5uM4rFj5V3NMUvjE4P5P9QikztszowkyHcgf8/s+lvPvEfcrSRrWAXGtMdF6jYDzooQ8Bo10ni2KI6oVczppv8Dh47blNUdoJXWM3R7njdMU+QQpQbitg98f2SAhOnpTzeknCKyT7YbT/6Ve5ZlC3C0VpwqyB8nhJkVjjuhLLPM4T20fxS5NVE0li0qqbo3uAPR2i4mRx+Fd5EUb0+xes6Q0R7fjrexZaz6/K7JE8K0K3ws/69tsr5iTl/YNvaZfuh95MIhkN98SUdcC03aICQt4UNS9X173W8K4g0qD14FcLEGQyia7F/qoJdieTlsWLoGWZve+Fl8z16C4yl7xyswG/m8gyCBk6+eqA7sXj1b7autNTv/+r24L7BveFEHAEj8K7I9HxQd4BQUWh3GVs6lH0FLCrZpvM62rnXcbR3h/3X32sP2YA2jLzt75p4pCfnisPyBCXBm5cDQvHMTtGHmplAfW77Nwfknflzu1LtpLr8SV8FL8GBEmwKA+bUC+InthLExABR9tBIAHLImBGndqYl/vSAy1Ac60fgvAd5mpoIBoCCy5f5tnv5f01/BvyoLdxvOXI/wyNdrlVPfAUDPw6ONX9IqTW7S7AnzxxWGt03b4cdBy4Mt/h6/uwwlKVDvc3a85TifcIT/DATtCw2gf3Xsu/8BUEsDBBQAAgAIAJS4LUm86NwPSQAAAGoAAAAbAAAAdW5pdmVyc2FsL3VuaXZlcnNhbC5wbmcueG1ss7GvyM1RKEstKs7Mz7NVMtQzULK34+WyKShKLctMLVeoAIoZ6RlAgJJCJSq3PDOlJMNWydzMACGWkZqZnlFiq2RqjhDUBxoJAFBLAQIAABQAAgAIAOgQ40gVDq0oZAQAAAcRAAAdAAAAAAAAAAEAAAAAAAAAAAB1bml2ZXJzYWwvY29tbW9uX21lc3NhZ2VzLmxuZ1BLAQIAABQAAgAIAOgQ40h4SgYcKAMAAIYMAAAnAAAAAAAAAAEAAAAAAJ8EAAB1bml2ZXJzYWwvZmxhc2hfcHVibGlzaGluZ19zZXR0aW5ncy54bWxQSwECAAAUAAIACADoEONIKSIeQbUCAABTCgAAIQAAAAAAAAABAAAAAAAMCAAAdW5pdmVyc2FsL2ZsYXNoX3NraW5fc2V0dGluZ3MueG1sUEsBAgAAFAACAAgA6BDjSJNBNSb9AgAAlwsAACYAAAAAAAAAAQAAAAAAAAsAAHVuaXZlcnNhbC9odG1sX3B1Ymxpc2hpbmdfc2V0dGluZ3MueG1sUEsBAgAAFAACAAgA6BDjSCrIREKUAQAAHQYAAB8AAAAAAAAAAQAAAAAAQQ4AAHVuaXZlcnNhbC9odG1sX3NraW5fc2V0dGluZ3MuanNQSwECAAAUAAIACACTuC1JPTwv0cEAAADlAQAAGgAAAAAAAAABAAAAAAASEAAAdW5pdmVyc2FsL2kxOG5fcHJlc2V0cy54bWxQSwECAAAUAAIACACTuC1JsO1dV24AAAB2AAAAHAAAAAAAAAABAAAAAAALEQAAdW5pdmVyc2FsL2xvY2FsX3NldHRpbmdzLnhtbFBLAQIAABQAAgAIAESUV0cjtE77+wIAALAIAAAUAAAAAAAAAAEAAAAAALMRAAB1bml2ZXJzYWwvcGxheWVyLnhtbFBLAQIAABQAAgAIAJO4LUkXqeFBbwEAAPsCAAApAAAAAAAAAAEAAAAAAOAUAAB1bml2ZXJzYWwvc2tpbl9jdXN0b21pemF0aW9uX3NldHRpbmdzLnhtbFBLAQIAABQAAgAIAJS4LUkcmmtjxw4AAJAbAAAXAAAAAAAAAAAAAAAAAJYWAAB1bml2ZXJzYWwvdW5pdmVyc2FsLnBuZ1BLAQIAABQAAgAIAJS4LUm86NwPSQAAAGoAAAAbAAAAAAAAAAEAAAAAAJIlAAB1bml2ZXJzYWwvdW5pdmVyc2FsLnBuZy54bWxQSwUGAAAAAAsACwBJAwAAFCYAAAAA"/>
  <p:tag name="ISPRING_PRESENTATION_TITLE" val="论文答辩"/>
</p:tagLst>
</file>

<file path=ppt/theme/theme1.xml><?xml version="1.0" encoding="utf-8"?>
<a:theme xmlns:a="http://schemas.openxmlformats.org/drawingml/2006/main" name="Office 主题">
  <a:themeElements>
    <a:clrScheme name="PPT 单色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3F3F3F"/>
      </a:accent2>
      <a:accent3>
        <a:srgbClr val="7F7F7F"/>
      </a:accent3>
      <a:accent4>
        <a:srgbClr val="A5A5A5"/>
      </a:accent4>
      <a:accent5>
        <a:srgbClr val="BFBFBF"/>
      </a:accent5>
      <a:accent6>
        <a:srgbClr val="D8D8D8"/>
      </a:accent6>
      <a:hlink>
        <a:srgbClr val="7F7F7F"/>
      </a:hlink>
      <a:folHlink>
        <a:srgbClr val="7F7F7F"/>
      </a:folHlink>
    </a:clrScheme>
    <a:fontScheme name="Temp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707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1489</Words>
  <Application>Microsoft Office PowerPoint</Application>
  <PresentationFormat>宽屏</PresentationFormat>
  <Paragraphs>270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Calibri</vt:lpstr>
      <vt:lpstr>微软雅黑</vt:lpstr>
      <vt:lpstr>Times New Roman</vt:lpstr>
      <vt:lpstr>Cambria Math</vt:lpstr>
      <vt:lpstr>Arial</vt:lpstr>
      <vt:lpstr>Office 主题</vt:lpstr>
      <vt:lpstr>PowerPoint 演示文稿</vt:lpstr>
      <vt:lpstr>PowerPoint 演示文稿</vt:lpstr>
      <vt:lpstr>PowerPoint 演示文稿</vt:lpstr>
      <vt:lpstr>问题分析</vt:lpstr>
      <vt:lpstr>问题分析</vt:lpstr>
      <vt:lpstr>PowerPoint 演示文稿</vt:lpstr>
      <vt:lpstr>体感温度</vt:lpstr>
      <vt:lpstr>研究思路：单一变量，同一个人，同一热偏好</vt:lpstr>
      <vt:lpstr>研究思路：单一变量，同一个人，同一热偏好</vt:lpstr>
      <vt:lpstr>粗略分析</vt:lpstr>
      <vt:lpstr>猜测：舒适区间较大</vt:lpstr>
      <vt:lpstr>猜测：舒适区间较大</vt:lpstr>
      <vt:lpstr>猜测：舒适区间较大</vt:lpstr>
      <vt:lpstr>PowerPoint 演示文稿</vt:lpstr>
      <vt:lpstr>PowerPoint 演示文稿</vt:lpstr>
      <vt:lpstr>PowerPoint 演示文稿</vt:lpstr>
      <vt:lpstr>PowerPoint 演示文稿</vt:lpstr>
      <vt:lpstr>确定数学规划：以热偏好3为例（喜欢热）</vt:lpstr>
      <vt:lpstr>确定数学规划：以热偏好3为例（喜欢热）</vt:lpstr>
      <vt:lpstr>确定数学规划：以热偏好3为例（喜欢热）</vt:lpstr>
      <vt:lpstr>确定数学规划：以热偏好3为例（喜欢热）</vt:lpstr>
      <vt:lpstr>相关算法：以热偏好3为例（喜欢热）</vt:lpstr>
      <vt:lpstr>相关算法：以热偏好3为例（喜欢热）</vt:lpstr>
      <vt:lpstr>成果展示</vt:lpstr>
      <vt:lpstr>成果展示</vt:lpstr>
      <vt:lpstr>PowerPoint 演示文稿</vt:lpstr>
      <vt:lpstr>再看数学模型，粗略划分人群</vt:lpstr>
      <vt:lpstr>各热偏好内细分人群（以热偏好3为例）</vt:lpstr>
      <vt:lpstr>如何定义两个人的a^′、 b_1^′“相近”？ 能否只依据二者数值的接近？</vt:lpstr>
      <vt:lpstr>只依据二者数值的接近不能定义两个人的a^′、 b_1^′“相近”</vt:lpstr>
      <vt:lpstr>讨论两个人的“个性”相近必须在可行范围内，且应与面积相挂钩</vt:lpstr>
      <vt:lpstr>情况太多，不利于算法实现</vt:lpstr>
      <vt:lpstr>目标简化，当两个人的特征直线所围四边形面积最小时，认为二者“个性”最接近</vt:lpstr>
      <vt:lpstr>算法设计</vt:lpstr>
      <vt:lpstr>相关算法</vt:lpstr>
      <vt:lpstr>成果展示（热偏好3）</vt:lpstr>
      <vt:lpstr>成果展示（热偏好1）</vt:lpstr>
      <vt:lpstr>成果展示（热偏好3）</vt:lpstr>
      <vt:lpstr>动态分组</vt:lpstr>
      <vt:lpstr>动态分组</vt:lpstr>
      <vt:lpstr>动态分组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HP</dc:creator>
  <dc:description>锐旗设计；https://9ppt.taobao.com</dc:description>
  <cp:lastModifiedBy>HP</cp:lastModifiedBy>
  <cp:revision>137</cp:revision>
  <dcterms:created xsi:type="dcterms:W3CDTF">2016-03-23T02:00:53Z</dcterms:created>
  <dcterms:modified xsi:type="dcterms:W3CDTF">2022-06-05T03:43:33Z</dcterms:modified>
</cp:coreProperties>
</file>